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257" r:id="rId3"/>
    <p:sldId id="258" r:id="rId4"/>
    <p:sldId id="259" r:id="rId5"/>
    <p:sldId id="256" r:id="rId6"/>
    <p:sldId id="268" r:id="rId7"/>
    <p:sldId id="269" r:id="rId8"/>
    <p:sldId id="267" r:id="rId9"/>
    <p:sldId id="270" r:id="rId10"/>
    <p:sldId id="271" r:id="rId11"/>
    <p:sldId id="264" r:id="rId12"/>
    <p:sldId id="265" r:id="rId13"/>
    <p:sldId id="266" r:id="rId14"/>
    <p:sldId id="272" r:id="rId15"/>
    <p:sldId id="273" r:id="rId16"/>
    <p:sldId id="284" r:id="rId17"/>
    <p:sldId id="365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362" r:id="rId29"/>
    <p:sldId id="314" r:id="rId30"/>
    <p:sldId id="295" r:id="rId31"/>
    <p:sldId id="296" r:id="rId32"/>
    <p:sldId id="297" r:id="rId33"/>
    <p:sldId id="298" r:id="rId34"/>
    <p:sldId id="300" r:id="rId35"/>
    <p:sldId id="299" r:id="rId36"/>
    <p:sldId id="301" r:id="rId37"/>
    <p:sldId id="302" r:id="rId38"/>
    <p:sldId id="313" r:id="rId39"/>
    <p:sldId id="304" r:id="rId40"/>
    <p:sldId id="305" r:id="rId41"/>
    <p:sldId id="307" r:id="rId42"/>
    <p:sldId id="366" r:id="rId43"/>
    <p:sldId id="308" r:id="rId44"/>
    <p:sldId id="306" r:id="rId45"/>
    <p:sldId id="309" r:id="rId46"/>
    <p:sldId id="310" r:id="rId47"/>
    <p:sldId id="311" r:id="rId48"/>
    <p:sldId id="312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5" r:id="rId59"/>
    <p:sldId id="326" r:id="rId60"/>
    <p:sldId id="329" r:id="rId61"/>
    <p:sldId id="324" r:id="rId62"/>
    <p:sldId id="327" r:id="rId63"/>
    <p:sldId id="328" r:id="rId64"/>
    <p:sldId id="330" r:id="rId65"/>
    <p:sldId id="331" r:id="rId66"/>
    <p:sldId id="332" r:id="rId67"/>
    <p:sldId id="333" r:id="rId68"/>
    <p:sldId id="335" r:id="rId69"/>
    <p:sldId id="336" r:id="rId70"/>
    <p:sldId id="337" r:id="rId71"/>
    <p:sldId id="338" r:id="rId72"/>
    <p:sldId id="334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5" r:id="rId87"/>
    <p:sldId id="353" r:id="rId88"/>
    <p:sldId id="354" r:id="rId89"/>
    <p:sldId id="356" r:id="rId90"/>
    <p:sldId id="357" r:id="rId91"/>
    <p:sldId id="358" r:id="rId92"/>
    <p:sldId id="359" r:id="rId93"/>
    <p:sldId id="263" r:id="rId94"/>
    <p:sldId id="360" r:id="rId95"/>
    <p:sldId id="361" r:id="rId9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45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99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60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2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15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67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203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15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56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62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09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0F13A-465B-434D-A3E7-96CB14590399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7AC4C-8802-44F3-ACE4-5815512C7E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71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5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jean-yves.barnagaud@cefe.cnrs.f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9.png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6.png"/><Relationship Id="rId7" Type="http://schemas.openxmlformats.org/officeDocument/2006/relationships/image" Target="../media/image162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9267"/>
            <a:ext cx="12236687" cy="4056592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431802" y="4126563"/>
            <a:ext cx="8187265" cy="1790700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dirty="0"/>
              <a:t>Analyse</a:t>
            </a:r>
            <a:br>
              <a:rPr lang="fr-FR" sz="3600" dirty="0"/>
            </a:br>
            <a:r>
              <a:rPr lang="fr-FR" sz="3600" dirty="0"/>
              <a:t>statistique </a:t>
            </a:r>
            <a:br>
              <a:rPr lang="fr-FR" sz="3600" dirty="0"/>
            </a:br>
            <a:r>
              <a:rPr lang="fr-FR" sz="3600" dirty="0"/>
              <a:t>de données pour les écologues</a:t>
            </a:r>
            <a:br>
              <a:rPr lang="fr-FR" sz="3600" dirty="0"/>
            </a:br>
            <a:r>
              <a:rPr lang="fr-FR" sz="3600" dirty="0"/>
              <a:t>niveau 2 – module de renforcement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182346" y="6095265"/>
            <a:ext cx="6007923" cy="931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Version mars 2023</a:t>
            </a:r>
          </a:p>
          <a:p>
            <a:pPr marL="0" indent="0">
              <a:buNone/>
            </a:pPr>
            <a:r>
              <a:rPr lang="fr-FR" sz="1400" dirty="0"/>
              <a:t>Jean-Yves </a:t>
            </a:r>
            <a:r>
              <a:rPr lang="fr-FR" sz="1400" dirty="0" err="1"/>
              <a:t>Barnagaud</a:t>
            </a:r>
            <a:r>
              <a:rPr lang="fr-FR" sz="1400" dirty="0"/>
              <a:t> – EPHE : jean-yves.barnagaud@ephe.psl.eu</a:t>
            </a:r>
            <a:endParaRPr lang="fr-FR" sz="16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33" y="6161697"/>
            <a:ext cx="3188295" cy="5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0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7176" y="1355199"/>
            <a:ext cx="6667500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b="1" dirty="0"/>
              <a:t>Le Test du ratio de vraisemblances 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est conceptuellement </a:t>
            </a:r>
            <a:r>
              <a:rPr lang="fr-FR" sz="2400" b="1" dirty="0"/>
              <a:t>simple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n’est utilisable que pour comparer des </a:t>
            </a:r>
            <a:r>
              <a:rPr lang="fr-FR" sz="2400" b="1" dirty="0"/>
              <a:t>modèles emboîtés</a:t>
            </a:r>
          </a:p>
          <a:p>
            <a:endParaRPr lang="fr-F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tend à favoriser les modèles </a:t>
            </a:r>
            <a:r>
              <a:rPr lang="fr-FR" sz="2400" b="1" dirty="0"/>
              <a:t>les plus paramétrés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43" y="381149"/>
            <a:ext cx="4993057" cy="5352752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2285020" y="6086475"/>
            <a:ext cx="741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Et pour comparer des modèles non emboîtés?</a:t>
            </a:r>
          </a:p>
        </p:txBody>
      </p:sp>
    </p:spTree>
    <p:extLst>
      <p:ext uri="{BB962C8B-B14F-4D97-AF65-F5344CB8AC3E}">
        <p14:creationId xmlns:p14="http://schemas.microsoft.com/office/powerpoint/2010/main" val="210956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819150" y="3555932"/>
            <a:ext cx="10315575" cy="3168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819150" y="314325"/>
            <a:ext cx="10106025" cy="2954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988150" y="519126"/>
            <a:ext cx="831668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1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par des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variables spatiales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 : </a:t>
            </a:r>
          </a:p>
          <a:p>
            <a:r>
              <a:rPr lang="fr-FR" sz="1600" dirty="0">
                <a:ea typeface="Batang"/>
                <a:cs typeface="Times New Roman" panose="02020603050405020304" pitchFamily="18" charset="0"/>
              </a:rPr>
              <a:t>surface de l’îlot i (SURF), latitude (LATI) et distance à la source (DSOUR). 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53964" y="1729370"/>
                <a:ext cx="1385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964" y="1729370"/>
                <a:ext cx="1385058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53964" y="2016906"/>
                <a:ext cx="6096000" cy="11876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>
                  <a:lnSpc>
                    <a:spcPct val="20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i="1">
                                <a:effectLst/>
                                <a:latin typeface="Cambria Math" panose="02040503050406030204" pitchFamily="18" charset="0"/>
                                <a:ea typeface="Batang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Batang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Batang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= </m:t>
                    </m:r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𝛼</m:t>
                    </m:r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𝑆𝑈𝑅𝐹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𝐿𝐴𝑇𝐼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𝐷𝑆𝑂𝑈𝑅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:endParaRPr lang="fr-FR" dirty="0">
                  <a:effectLst/>
                  <a:latin typeface="Calibri" panose="020F0502020204030204" pitchFamily="34" charset="0"/>
                  <a:ea typeface="Batang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964" y="2016906"/>
                <a:ext cx="6096000" cy="11876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070882" y="3605572"/>
            <a:ext cx="90743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Hypothèse 2 : </a:t>
            </a:r>
            <a:r>
              <a:rPr lang="fr-FR" dirty="0"/>
              <a:t>la richesse s’explique par un mélange de </a:t>
            </a:r>
            <a:r>
              <a:rPr lang="fr-FR" b="1" dirty="0"/>
              <a:t>variables écologiques, </a:t>
            </a:r>
            <a:r>
              <a:rPr lang="fr-FR" b="1" dirty="0" err="1"/>
              <a:t>paléoécologiques</a:t>
            </a:r>
            <a:r>
              <a:rPr lang="fr-FR" b="1" dirty="0"/>
              <a:t> et spatiales</a:t>
            </a:r>
            <a:r>
              <a:rPr lang="fr-FR" dirty="0"/>
              <a:t> : </a:t>
            </a:r>
          </a:p>
          <a:p>
            <a:r>
              <a:rPr lang="fr-FR" sz="1600" dirty="0"/>
              <a:t>étendue de forêt sur l’îlot (DFOR, %), étendue de prairies (DGRASS, %), DPLEIS (distance la plus courte par rapport à l’ancienne étendue forestière du Pléistocène, km). On contrôle pour la latitude.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44191" y="5834271"/>
                <a:ext cx="6766709" cy="63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>
                  <a:spcAft>
                    <a:spcPts val="8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fr-FR" i="1" smtClean="0"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i="1">
                                <a:effectLst/>
                                <a:latin typeface="Cambria Math" panose="02040503050406030204" pitchFamily="18" charset="0"/>
                                <a:ea typeface="Batang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Batang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Batang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= </m:t>
                    </m:r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𝛼</m:t>
                    </m:r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𝐷𝐹𝑂𝑅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𝐷𝐺𝑅𝐴𝑆𝑆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𝐷𝑃𝐿𝐸𝐼𝑆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𝐿𝐴𝑇𝐼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fr-FR" dirty="0">
                  <a:effectLst/>
                  <a:latin typeface="Calibri" panose="020F0502020204030204" pitchFamily="34" charset="0"/>
                  <a:ea typeface="Batang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191" y="5834271"/>
                <a:ext cx="6766709" cy="639983"/>
              </a:xfrm>
              <a:prstGeom prst="rect">
                <a:avLst/>
              </a:prstGeom>
              <a:blipFill rotWithShape="0">
                <a:blip r:embed="rId4"/>
                <a:stretch>
                  <a:fillRect b="-76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25609" y="5426244"/>
                <a:ext cx="1385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609" y="5426244"/>
                <a:ext cx="1385058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llipse 11"/>
          <p:cNvSpPr/>
          <p:nvPr/>
        </p:nvSpPr>
        <p:spPr>
          <a:xfrm>
            <a:off x="1070882" y="1515619"/>
            <a:ext cx="470263" cy="14456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015763" y="1557619"/>
            <a:ext cx="300445" cy="2663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917001" y="1818484"/>
            <a:ext cx="461653" cy="28021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35902" y="2377895"/>
            <a:ext cx="80554" cy="1043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935901" y="2744801"/>
            <a:ext cx="342009" cy="166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64131" y="2619068"/>
            <a:ext cx="472094" cy="3457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/>
          <p:cNvCxnSpPr>
            <a:stCxn id="12" idx="6"/>
            <a:endCxn id="13" idx="3"/>
          </p:cNvCxnSpPr>
          <p:nvPr/>
        </p:nvCxnSpPr>
        <p:spPr>
          <a:xfrm flipV="1">
            <a:off x="1541145" y="1785001"/>
            <a:ext cx="518617" cy="45343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6"/>
            <a:endCxn id="14" idx="2"/>
          </p:cNvCxnSpPr>
          <p:nvPr/>
        </p:nvCxnSpPr>
        <p:spPr>
          <a:xfrm flipV="1">
            <a:off x="1541145" y="1958593"/>
            <a:ext cx="1375856" cy="27983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2" idx="6"/>
            <a:endCxn id="15" idx="2"/>
          </p:cNvCxnSpPr>
          <p:nvPr/>
        </p:nvCxnSpPr>
        <p:spPr>
          <a:xfrm>
            <a:off x="1541145" y="2238431"/>
            <a:ext cx="994757" cy="19165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12" idx="6"/>
            <a:endCxn id="17" idx="2"/>
          </p:cNvCxnSpPr>
          <p:nvPr/>
        </p:nvCxnSpPr>
        <p:spPr>
          <a:xfrm>
            <a:off x="1541145" y="2238431"/>
            <a:ext cx="1622986" cy="5535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2" idx="6"/>
            <a:endCxn id="16" idx="2"/>
          </p:cNvCxnSpPr>
          <p:nvPr/>
        </p:nvCxnSpPr>
        <p:spPr>
          <a:xfrm>
            <a:off x="1541145" y="2238431"/>
            <a:ext cx="394756" cy="58961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220288" y="5090290"/>
            <a:ext cx="470263" cy="1445623"/>
          </a:xfrm>
          <a:prstGeom prst="ellipse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37000">
                <a:schemeClr val="accent6">
                  <a:lumMod val="60000"/>
                  <a:lumOff val="40000"/>
                </a:schemeClr>
              </a:gs>
              <a:gs pos="66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3187213" y="5330693"/>
            <a:ext cx="461653" cy="2802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>
            <a:off x="2635480" y="5778504"/>
            <a:ext cx="461653" cy="2802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174200" y="6296940"/>
            <a:ext cx="461653" cy="28021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2173827" y="5090798"/>
            <a:ext cx="461653" cy="2802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104209" y="6255696"/>
            <a:ext cx="461653" cy="2802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>
            <a:stCxn id="34" idx="6"/>
            <a:endCxn id="43" idx="2"/>
          </p:cNvCxnSpPr>
          <p:nvPr/>
        </p:nvCxnSpPr>
        <p:spPr>
          <a:xfrm flipV="1">
            <a:off x="1690551" y="5230907"/>
            <a:ext cx="483276" cy="58219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34" idx="6"/>
            <a:endCxn id="37" idx="2"/>
          </p:cNvCxnSpPr>
          <p:nvPr/>
        </p:nvCxnSpPr>
        <p:spPr>
          <a:xfrm flipV="1">
            <a:off x="1690551" y="5470802"/>
            <a:ext cx="1496662" cy="34230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34" idx="6"/>
            <a:endCxn id="41" idx="2"/>
          </p:cNvCxnSpPr>
          <p:nvPr/>
        </p:nvCxnSpPr>
        <p:spPr>
          <a:xfrm>
            <a:off x="1690551" y="5813102"/>
            <a:ext cx="944929" cy="10551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34" idx="6"/>
            <a:endCxn id="42" idx="2"/>
          </p:cNvCxnSpPr>
          <p:nvPr/>
        </p:nvCxnSpPr>
        <p:spPr>
          <a:xfrm>
            <a:off x="1690551" y="5813102"/>
            <a:ext cx="1483649" cy="62394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>
            <a:stCxn id="34" idx="6"/>
            <a:endCxn id="44" idx="2"/>
          </p:cNvCxnSpPr>
          <p:nvPr/>
        </p:nvCxnSpPr>
        <p:spPr>
          <a:xfrm>
            <a:off x="1690551" y="5813102"/>
            <a:ext cx="413658" cy="5827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81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0504" y="550972"/>
            <a:ext cx="831668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1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par des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variables spatiales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 : </a:t>
            </a:r>
          </a:p>
          <a:p>
            <a:r>
              <a:rPr lang="fr-FR" sz="1600" dirty="0">
                <a:ea typeface="Batang"/>
                <a:cs typeface="Times New Roman" panose="02020603050405020304" pitchFamily="18" charset="0"/>
              </a:rPr>
              <a:t>surface de l’îlot i (SURF), latitude (LATI) et distance à la source (DSOUR). </a:t>
            </a:r>
            <a:endParaRPr lang="fr-FR" sz="1600" dirty="0"/>
          </a:p>
        </p:txBody>
      </p:sp>
      <p:sp>
        <p:nvSpPr>
          <p:cNvPr id="10" name="Rectangle 9"/>
          <p:cNvSpPr/>
          <p:nvPr/>
        </p:nvSpPr>
        <p:spPr>
          <a:xfrm>
            <a:off x="230504" y="3634147"/>
            <a:ext cx="878014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Hypothèse 2 : </a:t>
            </a:r>
            <a:r>
              <a:rPr lang="fr-FR" dirty="0"/>
              <a:t>la richesse s’explique par un mélange de </a:t>
            </a:r>
            <a:r>
              <a:rPr lang="fr-FR" b="1" dirty="0"/>
              <a:t>variables écologiques, </a:t>
            </a:r>
            <a:r>
              <a:rPr lang="fr-FR" b="1" dirty="0" err="1"/>
              <a:t>paléoécologiques</a:t>
            </a:r>
            <a:r>
              <a:rPr lang="fr-FR" b="1" dirty="0"/>
              <a:t> et spatiales</a:t>
            </a:r>
            <a:r>
              <a:rPr lang="fr-FR" dirty="0"/>
              <a:t> : </a:t>
            </a:r>
          </a:p>
          <a:p>
            <a:r>
              <a:rPr lang="fr-FR" sz="1600" dirty="0"/>
              <a:t>étendue de forêt sur l’îlot (DFOR, %), étendue de prairies (DGRASS, %), DPLEIS (distance la plus courte par rapport à l’ancienne étendue forestière du Pléistocène, km).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4" y="76199"/>
            <a:ext cx="2857947" cy="3164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420463" y="5098454"/>
            <a:ext cx="7658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m.ecol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(NSPEC~DFOR+DGRASS+DPLEIS+LATI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="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poisson",data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lomolino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64" y="3510357"/>
            <a:ext cx="2868666" cy="3176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420463" y="1754004"/>
            <a:ext cx="5676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m.spatial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NSPEC~log.SURF+LATI+DSOUR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="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poisson",data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lomolino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9773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4025" y="609600"/>
            <a:ext cx="864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Quelle hypothèse est la plus soutenue par les données?</a:t>
            </a:r>
          </a:p>
        </p:txBody>
      </p:sp>
      <p:sp>
        <p:nvSpPr>
          <p:cNvPr id="5" name="Rectangle 4"/>
          <p:cNvSpPr/>
          <p:nvPr/>
        </p:nvSpPr>
        <p:spPr>
          <a:xfrm>
            <a:off x="380999" y="1608247"/>
            <a:ext cx="3608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1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par des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variables spatiales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 : </a:t>
            </a:r>
          </a:p>
        </p:txBody>
      </p:sp>
      <p:sp>
        <p:nvSpPr>
          <p:cNvPr id="7" name="Rectangle 6"/>
          <p:cNvSpPr/>
          <p:nvPr/>
        </p:nvSpPr>
        <p:spPr>
          <a:xfrm>
            <a:off x="7505700" y="1608247"/>
            <a:ext cx="3990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Hypothèse 2 : </a:t>
            </a:r>
            <a:r>
              <a:rPr lang="fr-FR" dirty="0"/>
              <a:t>la richesse s’explique par un mélange de </a:t>
            </a:r>
            <a:r>
              <a:rPr lang="fr-FR" b="1" dirty="0"/>
              <a:t>variables écologiques, </a:t>
            </a:r>
            <a:r>
              <a:rPr lang="fr-FR" b="1" dirty="0" err="1"/>
              <a:t>paléoécologiques</a:t>
            </a:r>
            <a:r>
              <a:rPr lang="fr-FR" b="1" dirty="0"/>
              <a:t> et spatiales</a:t>
            </a:r>
            <a:r>
              <a:rPr lang="fr-FR" dirty="0"/>
              <a:t> :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14350" y="4459594"/>
            <a:ext cx="11534775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deux modèles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ne sont </a:t>
            </a:r>
            <a:r>
              <a:rPr lang="fr-FR" b="1" dirty="0"/>
              <a:t>pas emboîtés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n’ont </a:t>
            </a:r>
            <a:r>
              <a:rPr lang="fr-FR" b="1" dirty="0"/>
              <a:t>pas le même nombre de paramètres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On ne peut </a:t>
            </a:r>
            <a:r>
              <a:rPr lang="fr-FR" sz="2000" b="1" dirty="0"/>
              <a:t>pas utiliser le LRT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Trouver un outil de comparaison de vraisemblances qui </a:t>
            </a:r>
            <a:r>
              <a:rPr lang="fr-FR" sz="2000" b="1" dirty="0"/>
              <a:t>pénalise les modèles trop complexes</a:t>
            </a:r>
          </a:p>
        </p:txBody>
      </p:sp>
      <p:sp>
        <p:nvSpPr>
          <p:cNvPr id="9" name="Rectangle 8"/>
          <p:cNvSpPr/>
          <p:nvPr/>
        </p:nvSpPr>
        <p:spPr>
          <a:xfrm>
            <a:off x="380999" y="3172420"/>
            <a:ext cx="3228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logLik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m.spatial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'log </a:t>
            </a:r>
            <a:r>
              <a:rPr lang="fr-FR" dirty="0" err="1">
                <a:solidFill>
                  <a:srgbClr val="FF0000"/>
                </a:solidFill>
              </a:rPr>
              <a:t>Lik</a:t>
            </a:r>
            <a:r>
              <a:rPr lang="fr-FR" dirty="0">
                <a:solidFill>
                  <a:srgbClr val="FF0000"/>
                </a:solidFill>
              </a:rPr>
              <a:t>.' -52.79546 (</a:t>
            </a:r>
            <a:r>
              <a:rPr lang="fr-FR" dirty="0" err="1">
                <a:solidFill>
                  <a:srgbClr val="FF0000"/>
                </a:solidFill>
              </a:rPr>
              <a:t>df</a:t>
            </a:r>
            <a:r>
              <a:rPr lang="fr-FR" dirty="0">
                <a:solidFill>
                  <a:srgbClr val="FF0000"/>
                </a:solidFill>
              </a:rPr>
              <a:t>=4)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5700" y="3172420"/>
            <a:ext cx="3638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logLik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m.ecol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'log </a:t>
            </a:r>
            <a:r>
              <a:rPr lang="fr-FR" dirty="0" err="1">
                <a:solidFill>
                  <a:srgbClr val="FF0000"/>
                </a:solidFill>
              </a:rPr>
              <a:t>Lik</a:t>
            </a:r>
            <a:r>
              <a:rPr lang="fr-FR" dirty="0">
                <a:solidFill>
                  <a:srgbClr val="FF0000"/>
                </a:solidFill>
              </a:rPr>
              <a:t>.' -60.4635 (</a:t>
            </a:r>
            <a:r>
              <a:rPr lang="fr-FR" dirty="0" err="1">
                <a:solidFill>
                  <a:srgbClr val="FF0000"/>
                </a:solidFill>
              </a:rPr>
              <a:t>df</a:t>
            </a:r>
            <a:r>
              <a:rPr lang="fr-FR" dirty="0">
                <a:solidFill>
                  <a:srgbClr val="FF0000"/>
                </a:solidFill>
              </a:rPr>
              <a:t>=5)</a:t>
            </a:r>
          </a:p>
        </p:txBody>
      </p:sp>
    </p:spTree>
    <p:extLst>
      <p:ext uri="{BB962C8B-B14F-4D97-AF65-F5344CB8AC3E}">
        <p14:creationId xmlns:p14="http://schemas.microsoft.com/office/powerpoint/2010/main" val="2335772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543300" y="1257300"/>
            <a:ext cx="4295775" cy="781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737138" y="1415534"/>
                <a:ext cx="37500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fr-FR" sz="24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240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−2×</m:t>
                      </m:r>
                      <m:func>
                        <m:funcPr>
                          <m:ctrlPr>
                            <a:rPr lang="fr-FR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2400" i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d>
                        </m:e>
                      </m:func>
                      <m:r>
                        <a:rPr lang="fr-FR" sz="24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+2×</m:t>
                      </m:r>
                      <m:r>
                        <a:rPr lang="fr-FR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38" y="1415534"/>
                <a:ext cx="3750001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1838325" y="2933700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diminue lorsque la vraisemblance augmente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487139" y="2933700"/>
            <a:ext cx="315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augmente lorsque le nombre de paramètres augmente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47675" y="378738"/>
            <a:ext cx="812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 critère d’information d’</a:t>
            </a:r>
            <a:r>
              <a:rPr lang="fr-FR" sz="2800" dirty="0" err="1"/>
              <a:t>Akaike</a:t>
            </a:r>
            <a:r>
              <a:rPr lang="fr-FR" sz="2800" dirty="0"/>
              <a:t> (AIC)</a:t>
            </a:r>
          </a:p>
        </p:txBody>
      </p:sp>
      <p:cxnSp>
        <p:nvCxnSpPr>
          <p:cNvPr id="9" name="Connecteur droit avec flèche 8"/>
          <p:cNvCxnSpPr>
            <a:stCxn id="5" idx="0"/>
            <a:endCxn id="4" idx="2"/>
          </p:cNvCxnSpPr>
          <p:nvPr/>
        </p:nvCxnSpPr>
        <p:spPr>
          <a:xfrm flipV="1">
            <a:off x="3414713" y="1877199"/>
            <a:ext cx="2197426" cy="1056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6" idx="0"/>
          </p:cNvCxnSpPr>
          <p:nvPr/>
        </p:nvCxnSpPr>
        <p:spPr>
          <a:xfrm flipH="1" flipV="1">
            <a:off x="7134225" y="1877199"/>
            <a:ext cx="1929302" cy="1056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17738" y="5582663"/>
            <a:ext cx="2235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AIC(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m.spatial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[1] 113.5909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39075" y="5658535"/>
            <a:ext cx="1943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AIC(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m.ecol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[1] 130.927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7675" y="4119682"/>
            <a:ext cx="3608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1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par des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variables spatiales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 :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10476" y="4211330"/>
            <a:ext cx="3990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Hypothèse 2 : </a:t>
            </a:r>
            <a:r>
              <a:rPr lang="fr-FR" dirty="0"/>
              <a:t>la richesse s’explique par un mélange de </a:t>
            </a:r>
            <a:r>
              <a:rPr lang="fr-FR" b="1" dirty="0"/>
              <a:t>variables écologiques, </a:t>
            </a:r>
            <a:r>
              <a:rPr lang="fr-FR" b="1" dirty="0" err="1"/>
              <a:t>paléoécologiques</a:t>
            </a:r>
            <a:r>
              <a:rPr lang="fr-FR" b="1" dirty="0"/>
              <a:t> et spatiales</a:t>
            </a:r>
            <a:r>
              <a:rPr lang="fr-FR" dirty="0"/>
              <a:t> : </a:t>
            </a:r>
          </a:p>
        </p:txBody>
      </p:sp>
    </p:spTree>
    <p:extLst>
      <p:ext uri="{BB962C8B-B14F-4D97-AF65-F5344CB8AC3E}">
        <p14:creationId xmlns:p14="http://schemas.microsoft.com/office/powerpoint/2010/main" val="2165678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410129" y="5776436"/>
            <a:ext cx="6019495" cy="900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85774" y="485775"/>
            <a:ext cx="1043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 partir de quelle différence d’AIC deux modèles sont-ils différents?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885950" y="2299989"/>
            <a:ext cx="133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</a:t>
            </a:r>
            <a:r>
              <a:rPr lang="fr-FR" sz="2400" baseline="-25000" dirty="0"/>
              <a:t>1</a:t>
            </a:r>
            <a:r>
              <a:rPr lang="fr-FR" sz="2400" dirty="0"/>
              <a:t> = 10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419975" y="2299989"/>
            <a:ext cx="140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</a:t>
            </a:r>
            <a:r>
              <a:rPr lang="fr-FR" sz="2400" baseline="-25000" dirty="0"/>
              <a:t>2</a:t>
            </a:r>
            <a:r>
              <a:rPr lang="fr-FR" sz="2400" dirty="0"/>
              <a:t> = 10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885950" y="3057525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</a:t>
            </a:r>
            <a:r>
              <a:rPr lang="fr-FR" baseline="-25000" dirty="0"/>
              <a:t>1</a:t>
            </a:r>
            <a:r>
              <a:rPr lang="fr-FR" dirty="0"/>
              <a:t> = </a:t>
            </a:r>
            <a:r>
              <a:rPr lang="fr-FR" b="1" dirty="0"/>
              <a:t>3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419975" y="3057525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</a:t>
            </a:r>
            <a:r>
              <a:rPr lang="fr-FR" baseline="-25000" dirty="0"/>
              <a:t>2</a:t>
            </a:r>
            <a:r>
              <a:rPr lang="fr-FR" dirty="0"/>
              <a:t> = </a:t>
            </a:r>
            <a:r>
              <a:rPr lang="fr-FR" b="1" dirty="0"/>
              <a:t>4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876425" y="3744871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AIC</a:t>
            </a:r>
            <a:r>
              <a:rPr lang="fr-FR" baseline="-25000" dirty="0"/>
              <a:t>1</a:t>
            </a:r>
            <a:r>
              <a:rPr lang="fr-FR" dirty="0"/>
              <a:t> = 1,4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419975" y="3744871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AIC</a:t>
            </a:r>
            <a:r>
              <a:rPr lang="fr-FR" baseline="-25000" dirty="0"/>
              <a:t>2</a:t>
            </a:r>
            <a:r>
              <a:rPr lang="fr-FR" dirty="0"/>
              <a:t> = 3,4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1157254" y="1691937"/>
                <a:ext cx="3077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254" y="1691937"/>
                <a:ext cx="307725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188" r="-198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6571910" y="1691937"/>
                <a:ext cx="4099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910" y="1691937"/>
                <a:ext cx="409907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44" r="-149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/>
          <p:cNvSpPr txBox="1"/>
          <p:nvPr/>
        </p:nvSpPr>
        <p:spPr>
          <a:xfrm>
            <a:off x="4724400" y="4602121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Δ</a:t>
            </a:r>
            <a:r>
              <a:rPr lang="fr-FR" b="1" dirty="0"/>
              <a:t>AIC = 2</a:t>
            </a:r>
          </a:p>
        </p:txBody>
      </p:sp>
      <p:cxnSp>
        <p:nvCxnSpPr>
          <p:cNvPr id="16" name="Connecteur droit 15"/>
          <p:cNvCxnSpPr/>
          <p:nvPr/>
        </p:nvCxnSpPr>
        <p:spPr>
          <a:xfrm flipV="1">
            <a:off x="1876425" y="4238625"/>
            <a:ext cx="12096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7419975" y="4238625"/>
            <a:ext cx="12096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8"/>
          <p:cNvCxnSpPr/>
          <p:nvPr/>
        </p:nvCxnSpPr>
        <p:spPr>
          <a:xfrm>
            <a:off x="2528887" y="4238625"/>
            <a:ext cx="1100138" cy="62865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2"/>
          <p:cNvCxnSpPr/>
          <p:nvPr/>
        </p:nvCxnSpPr>
        <p:spPr>
          <a:xfrm rot="10800000" flipV="1">
            <a:off x="7124701" y="4241365"/>
            <a:ext cx="619125" cy="54816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876550" y="4983717"/>
            <a:ext cx="516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Écart minimal entre deux modèles qui ne diffèrent que d’un paramètre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481263" y="5873232"/>
            <a:ext cx="58054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considère qu’il faut </a:t>
            </a:r>
            <a:r>
              <a:rPr lang="fr-FR" sz="2000" b="1" dirty="0"/>
              <a:t>au minimum </a:t>
            </a:r>
            <a:r>
              <a:rPr lang="fr-FR" dirty="0"/>
              <a:t>2 points d’AIC d’écart pour trancher entre deux modèles. </a:t>
            </a:r>
          </a:p>
        </p:txBody>
      </p:sp>
    </p:spTree>
    <p:extLst>
      <p:ext uri="{BB962C8B-B14F-4D97-AF65-F5344CB8AC3E}">
        <p14:creationId xmlns:p14="http://schemas.microsoft.com/office/powerpoint/2010/main" val="325693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28600" y="238125"/>
            <a:ext cx="765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La sélection de modèles en résumé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14350" y="1247596"/>
            <a:ext cx="101727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/>
              <a:t>Ne comparer des modèles que si la question posée implique : </a:t>
            </a:r>
          </a:p>
          <a:p>
            <a:r>
              <a:rPr lang="fr-FR" sz="2400" dirty="0"/>
              <a:t>	- une </a:t>
            </a:r>
            <a:r>
              <a:rPr lang="fr-FR" sz="2400" b="1" dirty="0"/>
              <a:t>comparaison d’hypothèses </a:t>
            </a:r>
            <a:r>
              <a:rPr lang="fr-FR" sz="2400" dirty="0"/>
              <a:t>concurrentes</a:t>
            </a:r>
          </a:p>
          <a:p>
            <a:r>
              <a:rPr lang="fr-FR" sz="2400" dirty="0"/>
              <a:t>	- un </a:t>
            </a:r>
            <a:r>
              <a:rPr lang="fr-FR" sz="2400" b="1" dirty="0"/>
              <a:t>compromis</a:t>
            </a:r>
            <a:r>
              <a:rPr lang="fr-FR" sz="2400" dirty="0"/>
              <a:t> vraisemblance – parcimonie (prédiction)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14350" y="2872621"/>
            <a:ext cx="1055370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/>
              <a:t>L’AIC n’est qu’</a:t>
            </a:r>
            <a:r>
              <a:rPr lang="fr-FR" sz="2400" b="1" dirty="0"/>
              <a:t>un outil parmi de nombreux autres</a:t>
            </a:r>
            <a:r>
              <a:rPr lang="fr-FR" sz="2400" dirty="0"/>
              <a:t> : </a:t>
            </a:r>
          </a:p>
          <a:p>
            <a:r>
              <a:rPr lang="fr-FR" sz="2400" dirty="0"/>
              <a:t>	- R², LRT, AIC, </a:t>
            </a:r>
            <a:r>
              <a:rPr lang="fr-FR" sz="2400" dirty="0" err="1"/>
              <a:t>AICc</a:t>
            </a:r>
            <a:r>
              <a:rPr lang="fr-FR" sz="2400" dirty="0"/>
              <a:t>, </a:t>
            </a:r>
            <a:r>
              <a:rPr lang="fr-FR" sz="2400" dirty="0" err="1"/>
              <a:t>qAIC</a:t>
            </a:r>
            <a:r>
              <a:rPr lang="fr-FR" sz="2400" dirty="0"/>
              <a:t>, BIC, DIC… : selon le </a:t>
            </a:r>
            <a:r>
              <a:rPr lang="fr-FR" sz="2400" b="1" dirty="0"/>
              <a:t>contexte</a:t>
            </a:r>
          </a:p>
          <a:p>
            <a:r>
              <a:rPr lang="fr-FR" sz="2400" dirty="0"/>
              <a:t>	- Valeur </a:t>
            </a:r>
            <a:r>
              <a:rPr lang="fr-FR" sz="2400" b="1" dirty="0"/>
              <a:t>relative</a:t>
            </a:r>
            <a:r>
              <a:rPr lang="fr-FR" sz="2400" dirty="0"/>
              <a:t> (la valeur absolue de l’AIC ne dit rien)</a:t>
            </a:r>
          </a:p>
          <a:p>
            <a:r>
              <a:rPr lang="fr-FR" sz="2400" dirty="0"/>
              <a:t>	- tend malgré tout à privilégier les modèles </a:t>
            </a:r>
            <a:r>
              <a:rPr lang="fr-FR" sz="2400" b="1" dirty="0"/>
              <a:t>les plus paramétrés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14350" y="4958596"/>
            <a:ext cx="1116330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/>
              <a:t>La comparaison de modèle n’est </a:t>
            </a:r>
            <a:r>
              <a:rPr lang="fr-FR" sz="2400" b="1" dirty="0"/>
              <a:t>pas une méthode exploratoire </a:t>
            </a:r>
            <a:r>
              <a:rPr lang="fr-FR" sz="2400" dirty="0"/>
              <a:t>: </a:t>
            </a:r>
          </a:p>
          <a:p>
            <a:r>
              <a:rPr lang="fr-FR" sz="2400" b="1" dirty="0"/>
              <a:t>	</a:t>
            </a:r>
            <a:r>
              <a:rPr lang="fr-FR" sz="2400" dirty="0"/>
              <a:t>- fait </a:t>
            </a:r>
            <a:r>
              <a:rPr lang="fr-FR" sz="2400" b="1" dirty="0"/>
              <a:t>suite à la construction d’un modèle </a:t>
            </a:r>
            <a:r>
              <a:rPr lang="fr-FR" sz="2400" dirty="0"/>
              <a:t>cohérent biologiquement</a:t>
            </a:r>
          </a:p>
          <a:p>
            <a:r>
              <a:rPr lang="fr-FR" sz="2400" b="1" dirty="0"/>
              <a:t>	</a:t>
            </a:r>
            <a:r>
              <a:rPr lang="fr-FR" sz="2400" dirty="0"/>
              <a:t>- est sensible à de nombreux </a:t>
            </a:r>
            <a:r>
              <a:rPr lang="fr-FR" sz="2400" b="1" dirty="0"/>
              <a:t>choix méthodologiques</a:t>
            </a:r>
          </a:p>
          <a:p>
            <a:r>
              <a:rPr lang="fr-FR" sz="2400" b="1" dirty="0"/>
              <a:t>	- ne remplace pas une étude exhaustive des données</a:t>
            </a:r>
          </a:p>
        </p:txBody>
      </p:sp>
    </p:spTree>
    <p:extLst>
      <p:ext uri="{BB962C8B-B14F-4D97-AF65-F5344CB8AC3E}">
        <p14:creationId xmlns:p14="http://schemas.microsoft.com/office/powerpoint/2010/main" val="290607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28600" y="238125"/>
            <a:ext cx="765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Attention aux pratiques en usage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64067" y="1016000"/>
            <a:ext cx="112606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 sélection de paramètres ascendante / descendante (« </a:t>
            </a:r>
            <a:r>
              <a:rPr lang="fr-FR" b="1" dirty="0" err="1"/>
              <a:t>stepwise</a:t>
            </a:r>
            <a:r>
              <a:rPr lang="fr-FR" b="1" dirty="0"/>
              <a:t> </a:t>
            </a:r>
            <a:r>
              <a:rPr lang="fr-FR" b="1" dirty="0" err="1"/>
              <a:t>regression</a:t>
            </a:r>
            <a:r>
              <a:rPr lang="fr-FR" b="1" dirty="0"/>
              <a:t>, approche </a:t>
            </a:r>
            <a:r>
              <a:rPr lang="fr-FR" b="1" dirty="0" err="1"/>
              <a:t>step</a:t>
            </a:r>
            <a:r>
              <a:rPr lang="fr-FR" b="1" dirty="0"/>
              <a:t> »)</a:t>
            </a:r>
          </a:p>
          <a:p>
            <a:endParaRPr lang="fr-FR" dirty="0"/>
          </a:p>
          <a:p>
            <a:r>
              <a:rPr lang="fr-FR" dirty="0"/>
              <a:t>	- </a:t>
            </a:r>
            <a:r>
              <a:rPr lang="fr-FR" b="1" u="sng" dirty="0"/>
              <a:t>rien dans la théorie statistique </a:t>
            </a:r>
            <a:r>
              <a:rPr lang="fr-FR" dirty="0"/>
              <a:t>ne nécessite de limiter un modèle aux prédicteurs 	statistiquement significatifs ou à la structure de modèle dont l’AIC est la plus faible</a:t>
            </a:r>
          </a:p>
          <a:p>
            <a:endParaRPr lang="fr-FR" dirty="0"/>
          </a:p>
          <a:p>
            <a:r>
              <a:rPr lang="fr-FR" dirty="0"/>
              <a:t>	- la structure finale est fortement affectée par les </a:t>
            </a:r>
            <a:r>
              <a:rPr lang="fr-FR" b="1" u="sng" dirty="0"/>
              <a:t>colinéarités</a:t>
            </a:r>
            <a:r>
              <a:rPr lang="fr-FR" dirty="0"/>
              <a:t> et n’a pas forcément de 	</a:t>
            </a:r>
            <a:r>
              <a:rPr lang="fr-FR" b="1" u="sng" dirty="0"/>
              <a:t>pertinence biologique </a:t>
            </a:r>
            <a:r>
              <a:rPr lang="fr-FR" dirty="0"/>
              <a:t>– ne pas laisser les statistiques faire de la biologie!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Les modèles moyennés (model </a:t>
            </a:r>
            <a:r>
              <a:rPr lang="fr-FR" b="1" dirty="0" err="1"/>
              <a:t>averaging</a:t>
            </a:r>
            <a:r>
              <a:rPr lang="fr-FR" b="1" dirty="0"/>
              <a:t>)</a:t>
            </a:r>
          </a:p>
          <a:p>
            <a:pPr lvl="2"/>
            <a:endParaRPr lang="fr-FR" dirty="0"/>
          </a:p>
          <a:p>
            <a:pPr marL="1200150" lvl="2" indent="-285750">
              <a:buFontTx/>
              <a:buChar char="-"/>
            </a:pPr>
            <a:r>
              <a:rPr lang="fr-FR" dirty="0"/>
              <a:t>élégants sur le principe (incorpore l’incertitude liée à la modélisation) mais l’effet est souvent contre-intuitif : </a:t>
            </a:r>
            <a:r>
              <a:rPr lang="fr-FR" b="1" u="sng" dirty="0"/>
              <a:t>ajout d’incertitude </a:t>
            </a:r>
            <a:r>
              <a:rPr lang="fr-FR" dirty="0"/>
              <a:t>lié à des modèles non pertinents, prise en compte de modèles </a:t>
            </a:r>
            <a:r>
              <a:rPr lang="fr-FR" b="1" u="sng" dirty="0"/>
              <a:t>peu soutenus par les données</a:t>
            </a:r>
            <a:r>
              <a:rPr lang="fr-FR" dirty="0"/>
              <a:t>, complexification de l’analyse</a:t>
            </a:r>
          </a:p>
          <a:p>
            <a:pPr lvl="2"/>
            <a:endParaRPr lang="fr-FR" dirty="0"/>
          </a:p>
          <a:p>
            <a:pPr marL="1200150" lvl="2" indent="-285750">
              <a:buFontTx/>
              <a:buChar char="-"/>
            </a:pPr>
            <a:r>
              <a:rPr lang="fr-FR" dirty="0"/>
              <a:t>la stratégie par modèles moyens sert avant tout à la </a:t>
            </a:r>
            <a:r>
              <a:rPr lang="fr-FR" b="1" u="sng" dirty="0"/>
              <a:t>prédiction</a:t>
            </a:r>
            <a:r>
              <a:rPr lang="fr-FR" dirty="0"/>
              <a:t> (moyenner des prédictions provenant de stratégies différentes – </a:t>
            </a:r>
            <a:r>
              <a:rPr lang="fr-FR" dirty="0" err="1"/>
              <a:t>cf</a:t>
            </a:r>
            <a:r>
              <a:rPr lang="fr-FR" dirty="0"/>
              <a:t> BIOMOD)</a:t>
            </a:r>
          </a:p>
          <a:p>
            <a:pPr marL="1200150" lvl="2" indent="-285750">
              <a:buFontTx/>
              <a:buChar char="-"/>
            </a:pPr>
            <a:endParaRPr lang="fr-FR" dirty="0"/>
          </a:p>
          <a:p>
            <a:pPr marL="1200150" lvl="2" indent="-285750">
              <a:buFontTx/>
              <a:buChar char="-"/>
            </a:pPr>
            <a:r>
              <a:rPr lang="fr-FR" dirty="0"/>
              <a:t>des coefficients de régression moyennés ne sont interprétable que si les variables sont </a:t>
            </a:r>
            <a:r>
              <a:rPr lang="fr-FR" b="1" u="sng" dirty="0"/>
              <a:t>commensurables</a:t>
            </a:r>
            <a:r>
              <a:rPr lang="fr-FR" dirty="0"/>
              <a:t> = de dimensions et unités homogènes, sans colinéarité</a:t>
            </a:r>
          </a:p>
          <a:p>
            <a:pPr marL="1200150" lvl="2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463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2" y="2419349"/>
            <a:ext cx="5657655" cy="353377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9100" y="428625"/>
            <a:ext cx="765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Phénologie comparée des chênes et des pins</a:t>
            </a:r>
          </a:p>
        </p:txBody>
      </p:sp>
      <p:sp>
        <p:nvSpPr>
          <p:cNvPr id="6" name="Rectangle 5"/>
          <p:cNvSpPr/>
          <p:nvPr/>
        </p:nvSpPr>
        <p:spPr>
          <a:xfrm>
            <a:off x="8970743" y="6142081"/>
            <a:ext cx="298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« phenologie_arbres.txt »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53" y="5557870"/>
            <a:ext cx="1237919" cy="116842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995459" y="1628954"/>
            <a:ext cx="6381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une interaction entre une variable catégorique et une variable continue</a:t>
            </a:r>
          </a:p>
        </p:txBody>
      </p:sp>
    </p:spTree>
    <p:extLst>
      <p:ext uri="{BB962C8B-B14F-4D97-AF65-F5344CB8AC3E}">
        <p14:creationId xmlns:p14="http://schemas.microsoft.com/office/powerpoint/2010/main" val="128606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7" y="721253"/>
            <a:ext cx="982283" cy="1784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05" y="721253"/>
            <a:ext cx="982283" cy="17848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36" y="721253"/>
            <a:ext cx="982283" cy="178487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71" y="721253"/>
            <a:ext cx="982283" cy="17848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776" y="721253"/>
            <a:ext cx="982283" cy="1784879"/>
          </a:xfrm>
          <a:prstGeom prst="rect">
            <a:avLst/>
          </a:prstGeom>
        </p:spPr>
      </p:pic>
      <p:pic>
        <p:nvPicPr>
          <p:cNvPr id="9" name="Picture 2" descr="RÃ©sultat de recherche d'images pour &quot;oak clipart&quot;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75" y="2732481"/>
            <a:ext cx="1802806" cy="126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Ã©sultat de recherche d'images pour &quot;oak clipart&quot;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798" y="2732481"/>
            <a:ext cx="1802806" cy="126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Ã©sultat de recherche d'images pour &quot;oak clipart&quot;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57" y="2732481"/>
            <a:ext cx="1802806" cy="126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Ã©sultat de recherche d'images pour &quot;oak clipart&quot;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09" y="2732481"/>
            <a:ext cx="1802806" cy="126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Ã©sultat de recherche d'images pour &quot;oak clipart&quot;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775" y="2732481"/>
            <a:ext cx="1802806" cy="126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riangle isocèle 13"/>
          <p:cNvSpPr/>
          <p:nvPr/>
        </p:nvSpPr>
        <p:spPr>
          <a:xfrm rot="16200000">
            <a:off x="5632481" y="-99399"/>
            <a:ext cx="509171" cy="9904771"/>
          </a:xfrm>
          <a:prstGeom prst="triangle">
            <a:avLst/>
          </a:prstGeom>
          <a:gradFill>
            <a:gsLst>
              <a:gs pos="0">
                <a:schemeClr val="tx1"/>
              </a:gs>
              <a:gs pos="10000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125071" y="4668320"/>
            <a:ext cx="145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Printemps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22600" y="5372100"/>
            <a:ext cx="11001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débourrement des chênes et des pins au printemps est-il synchrone?</a:t>
            </a:r>
          </a:p>
          <a:p>
            <a:endParaRPr lang="fr-FR" dirty="0"/>
          </a:p>
          <a:p>
            <a:r>
              <a:rPr lang="fr-FR" i="1" dirty="0"/>
              <a:t>On s’attend à un débourrement plus rapide et plus précoce chez les chênes</a:t>
            </a:r>
          </a:p>
        </p:txBody>
      </p:sp>
    </p:spTree>
    <p:extLst>
      <p:ext uri="{BB962C8B-B14F-4D97-AF65-F5344CB8AC3E}">
        <p14:creationId xmlns:p14="http://schemas.microsoft.com/office/powerpoint/2010/main" val="391466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30200" y="203200"/>
            <a:ext cx="6680200" cy="1858964"/>
          </a:xfrm>
        </p:spPr>
        <p:txBody>
          <a:bodyPr/>
          <a:lstStyle/>
          <a:p>
            <a:pPr algn="l"/>
            <a:r>
              <a:rPr lang="fr-FR" dirty="0"/>
              <a:t>Les structures de </a:t>
            </a:r>
            <a:r>
              <a:rPr lang="fr-FR" dirty="0" err="1"/>
              <a:t>covariables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5666" y="2787601"/>
            <a:ext cx="5350934" cy="1198562"/>
          </a:xfrm>
        </p:spPr>
        <p:txBody>
          <a:bodyPr>
            <a:noAutofit/>
          </a:bodyPr>
          <a:lstStyle/>
          <a:p>
            <a:pPr algn="l"/>
            <a:r>
              <a:rPr lang="fr-FR" sz="3600" dirty="0"/>
              <a:t>Modéliser la complexité des systèmes écologiques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11665" y="5934670"/>
            <a:ext cx="11336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École Pratique des Hautes Études – Module « Analyse statistiques des données – 2 » – version 2: 2019</a:t>
            </a:r>
          </a:p>
          <a:p>
            <a:r>
              <a:rPr lang="fr-FR" dirty="0"/>
              <a:t>Jean-Yves </a:t>
            </a:r>
            <a:r>
              <a:rPr lang="fr-FR" dirty="0" err="1"/>
              <a:t>Barnagaud</a:t>
            </a:r>
            <a:r>
              <a:rPr lang="fr-FR" dirty="0"/>
              <a:t> (</a:t>
            </a:r>
            <a:r>
              <a:rPr lang="fr-FR" dirty="0">
                <a:hlinkClick r:id="rId2"/>
              </a:rPr>
              <a:t>jean-yves.barnagaud@cefe.cnrs.fr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733" y="57857"/>
            <a:ext cx="3562267" cy="8203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97" y="1490132"/>
            <a:ext cx="5888569" cy="42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86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99" y="734083"/>
            <a:ext cx="5666667" cy="526666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1" y="247649"/>
            <a:ext cx="4425127" cy="29622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0" y="3428999"/>
            <a:ext cx="4425127" cy="2962275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6543675" y="6000750"/>
            <a:ext cx="695325" cy="266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120167" y="6391274"/>
            <a:ext cx="126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 avril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1058525" y="6000750"/>
            <a:ext cx="542925" cy="390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0920767" y="6391274"/>
            <a:ext cx="126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30 mai</a:t>
            </a:r>
          </a:p>
        </p:txBody>
      </p:sp>
    </p:spTree>
    <p:extLst>
      <p:ext uri="{BB962C8B-B14F-4D97-AF65-F5344CB8AC3E}">
        <p14:creationId xmlns:p14="http://schemas.microsoft.com/office/powerpoint/2010/main" val="281923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7104" y="211195"/>
            <a:ext cx="741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Première approche : deux modèles séparés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66913" y="1628775"/>
                <a:ext cx="1737014" cy="292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𝐷𝑏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13" y="1628775"/>
                <a:ext cx="1737014" cy="292644"/>
              </a:xfrm>
              <a:prstGeom prst="rect">
                <a:avLst/>
              </a:prstGeom>
              <a:blipFill>
                <a:blip r:embed="rId2"/>
                <a:stretch>
                  <a:fillRect l="-2456" t="-6250" b="-187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666913" y="2095500"/>
                <a:ext cx="204934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13" y="2095500"/>
                <a:ext cx="2049344" cy="289182"/>
              </a:xfrm>
              <a:prstGeom prst="rect">
                <a:avLst/>
              </a:prstGeom>
              <a:blipFill>
                <a:blip r:embed="rId3"/>
                <a:stretch>
                  <a:fillRect l="-2077" r="-297" b="-31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37104" y="2943665"/>
            <a:ext cx="394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&gt; bg.ch=lm(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bmean~date_jul,data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brg</a:t>
            </a:r>
            <a:endParaRPr lang="fr-FR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subset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=essence=="CHS")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5316" y="2644259"/>
            <a:ext cx="394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&gt; bg.ch=lm(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bmean~date_jul,data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brg</a:t>
            </a:r>
            <a:endParaRPr lang="fr-FR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subset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=essence=="PS")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92" y="890290"/>
            <a:ext cx="1566862" cy="186364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302" y="696950"/>
            <a:ext cx="1827723" cy="186364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270708" y="4314568"/>
            <a:ext cx="46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 : on ne peut pas comparer les courbes directement. </a:t>
            </a:r>
          </a:p>
          <a:p>
            <a:endParaRPr lang="fr-FR" dirty="0"/>
          </a:p>
          <a:p>
            <a:r>
              <a:rPr lang="fr-FR" dirty="0"/>
              <a:t>&gt; Comment faire la même chose en </a:t>
            </a:r>
            <a:r>
              <a:rPr lang="fr-FR" b="1" dirty="0"/>
              <a:t>un seul modèle?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25" y="3251139"/>
            <a:ext cx="3677675" cy="3418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27950BA-E739-12E1-23E0-F0FB0651007D}"/>
                  </a:ext>
                </a:extLst>
              </p:cNvPr>
              <p:cNvSpPr txBox="1"/>
              <p:nvPr/>
            </p:nvSpPr>
            <p:spPr>
              <a:xfrm>
                <a:off x="6880400" y="1308970"/>
                <a:ext cx="1650452" cy="292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𝐷𝑏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27950BA-E739-12E1-23E0-F0FB06510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400" y="1308970"/>
                <a:ext cx="1650452" cy="292644"/>
              </a:xfrm>
              <a:prstGeom prst="rect">
                <a:avLst/>
              </a:prstGeom>
              <a:blipFill>
                <a:blip r:embed="rId7"/>
                <a:stretch>
                  <a:fillRect l="-2963" t="-8333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DA18C09-124E-555C-AB07-7CA880A79B0F}"/>
                  </a:ext>
                </a:extLst>
              </p:cNvPr>
              <p:cNvSpPr txBox="1"/>
              <p:nvPr/>
            </p:nvSpPr>
            <p:spPr>
              <a:xfrm>
                <a:off x="6880400" y="1775695"/>
                <a:ext cx="204934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DA18C09-124E-555C-AB07-7CA880A79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400" y="1775695"/>
                <a:ext cx="2049344" cy="289182"/>
              </a:xfrm>
              <a:prstGeom prst="rect">
                <a:avLst/>
              </a:prstGeom>
              <a:blipFill>
                <a:blip r:embed="rId8"/>
                <a:stretch>
                  <a:fillRect l="-2381" r="-595" b="-29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128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5024071" y="3341540"/>
            <a:ext cx="1233894" cy="805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2993426" y="3341540"/>
            <a:ext cx="397516" cy="805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3390942" y="3341539"/>
            <a:ext cx="1695408" cy="796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6238794" y="3341539"/>
            <a:ext cx="2657556" cy="805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5817513" y="55587"/>
            <a:ext cx="2876550" cy="22764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2886075" y="66675"/>
            <a:ext cx="2876550" cy="2276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771606" y="454014"/>
                <a:ext cx="1719445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𝐷𝑏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06" y="454014"/>
                <a:ext cx="1719445" cy="319062"/>
              </a:xfrm>
              <a:prstGeom prst="rect">
                <a:avLst/>
              </a:prstGeom>
              <a:blipFill rotWithShape="0">
                <a:blip r:embed="rId2"/>
                <a:stretch>
                  <a:fillRect l="-2482" b="-226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867063" y="1377344"/>
                <a:ext cx="6865854" cy="576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ê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ê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063" y="1377344"/>
                <a:ext cx="6865854" cy="5763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/>
          <p:cNvCxnSpPr/>
          <p:nvPr/>
        </p:nvCxnSpPr>
        <p:spPr>
          <a:xfrm flipV="1">
            <a:off x="3028950" y="1820306"/>
            <a:ext cx="2667000" cy="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2990850" y="1879485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pour le chêne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019637" y="1879485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pour le pin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5924550" y="1820306"/>
            <a:ext cx="23026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923925" y="3532546"/>
                <a:ext cx="9324975" cy="576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𝑒𝑠𝑠𝑒𝑛𝑐𝑒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𝑒𝑠𝑠𝑒𝑛𝑐𝑒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3532546"/>
                <a:ext cx="9324975" cy="5763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923924" y="2767928"/>
            <a:ext cx="1027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Exprimé en contrastes avec la variable essence : chêne = 0 (référence), pin = 1 :</a:t>
            </a:r>
          </a:p>
        </p:txBody>
      </p:sp>
      <p:cxnSp>
        <p:nvCxnSpPr>
          <p:cNvPr id="23" name="Connecteur droit 22"/>
          <p:cNvCxnSpPr/>
          <p:nvPr/>
        </p:nvCxnSpPr>
        <p:spPr>
          <a:xfrm flipV="1">
            <a:off x="6496050" y="3970632"/>
            <a:ext cx="22286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3467181" y="3970632"/>
            <a:ext cx="14667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4829868" y="4644670"/>
            <a:ext cx="306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effet date de référence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71606" y="4254485"/>
            <a:ext cx="1781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ordonnée à l’origine de référence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552700" y="4967561"/>
            <a:ext cx="3067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effet « essence » sur l’ordonnée à l’origine (contraste avec le pin)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562809" y="5124197"/>
            <a:ext cx="363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effet « essence »  sur l’effet date (contraste avec le pin)</a:t>
            </a:r>
          </a:p>
        </p:txBody>
      </p:sp>
      <p:cxnSp>
        <p:nvCxnSpPr>
          <p:cNvPr id="33" name="Connecteur droit avec flèche 32"/>
          <p:cNvCxnSpPr>
            <a:stCxn id="29" idx="0"/>
          </p:cNvCxnSpPr>
          <p:nvPr/>
        </p:nvCxnSpPr>
        <p:spPr>
          <a:xfrm flipV="1">
            <a:off x="1662153" y="3872894"/>
            <a:ext cx="1366797" cy="381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30" idx="0"/>
          </p:cNvCxnSpPr>
          <p:nvPr/>
        </p:nvCxnSpPr>
        <p:spPr>
          <a:xfrm flipV="1">
            <a:off x="4086225" y="3970632"/>
            <a:ext cx="0" cy="9969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 flipV="1">
            <a:off x="5695950" y="3917734"/>
            <a:ext cx="323687" cy="719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 flipV="1">
            <a:off x="7562809" y="3965342"/>
            <a:ext cx="723941" cy="1140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1714418" y="6106725"/>
            <a:ext cx="861043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On définit ainsi un </a:t>
            </a:r>
            <a:r>
              <a:rPr lang="fr-FR" b="1" dirty="0"/>
              <a:t>terme d’interaction </a:t>
            </a:r>
            <a:r>
              <a:rPr lang="fr-FR" dirty="0"/>
              <a:t>entre la date et l’essence : l’essence d’arbre influe sur la pente de l’effet date.</a:t>
            </a: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97" y="139041"/>
            <a:ext cx="964406" cy="1147079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55" y="158620"/>
            <a:ext cx="1190870" cy="121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9239" y="3091263"/>
            <a:ext cx="8429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bg.mod=lm(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bmean~date_jul+essence,data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bg.mod.int=lm(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bmean~date_jul+essence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+(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date_jul:essence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),data=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bg.mod.int=lm(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bmean~date_jul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*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essence,data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97196" y="3059668"/>
            <a:ext cx="367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sans interaction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29709" y="4391223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avec interaction</a:t>
            </a:r>
          </a:p>
          <a:p>
            <a:r>
              <a:rPr lang="fr-FR" dirty="0"/>
              <a:t>(codes équivalents)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2431963" y="1295396"/>
                <a:ext cx="1719445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𝐷𝑏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963" y="1295396"/>
                <a:ext cx="1719445" cy="319062"/>
              </a:xfrm>
              <a:prstGeom prst="rect">
                <a:avLst/>
              </a:prstGeom>
              <a:blipFill rotWithShape="0">
                <a:blip r:embed="rId3"/>
                <a:stretch>
                  <a:fillRect l="-2482" b="-226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958640" y="1776548"/>
                <a:ext cx="9324975" cy="576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𝑒𝑠𝑠𝑒𝑛𝑐𝑒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𝑒𝑠𝑠𝑒𝑛𝑐𝑒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40" y="1776548"/>
                <a:ext cx="9324975" cy="5763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133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6" y="1106122"/>
            <a:ext cx="3469397" cy="33801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3599" y="662285"/>
            <a:ext cx="9877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bg.mod.int=lm(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bmean~date_jul+essence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+(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date_jul:essence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),data=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943600" y="1513252"/>
            <a:ext cx="50768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summary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(bg.mod.int)</a:t>
            </a:r>
          </a:p>
          <a:p>
            <a:endParaRPr lang="fr-FR" sz="1200" dirty="0"/>
          </a:p>
          <a:p>
            <a:r>
              <a:rPr lang="fr-FR" sz="12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lm(formula = </a:t>
            </a:r>
            <a:r>
              <a:rPr lang="fr-FR" sz="1200" dirty="0" err="1">
                <a:solidFill>
                  <a:srgbClr val="FF0000"/>
                </a:solidFill>
              </a:rPr>
              <a:t>bmean</a:t>
            </a:r>
            <a:r>
              <a:rPr lang="fr-FR" sz="1200" dirty="0">
                <a:solidFill>
                  <a:srgbClr val="FF0000"/>
                </a:solidFill>
              </a:rPr>
              <a:t> ~ </a:t>
            </a:r>
            <a:r>
              <a:rPr lang="fr-FR" sz="1200" dirty="0" err="1">
                <a:solidFill>
                  <a:srgbClr val="FF0000"/>
                </a:solidFill>
              </a:rPr>
              <a:t>date_jul</a:t>
            </a:r>
            <a:r>
              <a:rPr lang="fr-FR" sz="1200" dirty="0">
                <a:solidFill>
                  <a:srgbClr val="FF0000"/>
                </a:solidFill>
              </a:rPr>
              <a:t> * essence, data = </a:t>
            </a:r>
            <a:r>
              <a:rPr lang="fr-FR" sz="1200" dirty="0" err="1">
                <a:solidFill>
                  <a:srgbClr val="FF0000"/>
                </a:solidFill>
              </a:rPr>
              <a:t>brg</a:t>
            </a:r>
            <a:r>
              <a:rPr lang="fr-FR" sz="1200" dirty="0">
                <a:solidFill>
                  <a:srgbClr val="FF0000"/>
                </a:solidFill>
              </a:rPr>
              <a:t>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Residuals</a:t>
            </a:r>
            <a:r>
              <a:rPr lang="fr-FR" sz="1200" dirty="0">
                <a:solidFill>
                  <a:srgbClr val="FF0000"/>
                </a:solidFill>
              </a:rPr>
              <a:t>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Min      1Q  </a:t>
            </a:r>
            <a:r>
              <a:rPr lang="fr-FR" sz="1200" dirty="0" err="1">
                <a:solidFill>
                  <a:srgbClr val="FF0000"/>
                </a:solidFill>
              </a:rPr>
              <a:t>Median</a:t>
            </a:r>
            <a:r>
              <a:rPr lang="fr-FR" sz="1200" dirty="0">
                <a:solidFill>
                  <a:srgbClr val="FF0000"/>
                </a:solidFill>
              </a:rPr>
              <a:t>      3Q     Max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-3.2255 -0.8944  0.2611  0.8961  2.7745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t value Pr(&gt;|t|)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      -8.702327   0.480313 -18.118  &lt; 2e-16 ***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date_jul</a:t>
            </a:r>
            <a:r>
              <a:rPr lang="fr-FR" sz="1200" dirty="0">
                <a:solidFill>
                  <a:srgbClr val="FF0000"/>
                </a:solidFill>
              </a:rPr>
              <a:t>            0.125476   0.003705  33.870  &lt; 2e-16 ***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essencePS</a:t>
            </a:r>
            <a:r>
              <a:rPr lang="fr-FR" sz="1200" dirty="0">
                <a:solidFill>
                  <a:srgbClr val="FF0000"/>
                </a:solidFill>
              </a:rPr>
              <a:t>          -8.292147   0.687194 -12.067  &lt; 2e-16 ***</a:t>
            </a:r>
          </a:p>
          <a:p>
            <a:r>
              <a:rPr lang="fr-FR" sz="1200" b="1" dirty="0" err="1">
                <a:solidFill>
                  <a:srgbClr val="FF0000"/>
                </a:solidFill>
              </a:rPr>
              <a:t>date_jul:essencePS</a:t>
            </a:r>
            <a:r>
              <a:rPr lang="fr-FR" sz="1200" b="1" dirty="0">
                <a:solidFill>
                  <a:srgbClr val="FF0000"/>
                </a:solidFill>
              </a:rPr>
              <a:t>  0.043073   0.005302   8.123 1.48e-15 ***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Signif</a:t>
            </a:r>
            <a:r>
              <a:rPr lang="fr-FR" sz="12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Residual</a:t>
            </a:r>
            <a:r>
              <a:rPr lang="fr-FR" sz="1200" dirty="0">
                <a:solidFill>
                  <a:srgbClr val="FF0000"/>
                </a:solidFill>
              </a:rPr>
              <a:t> standard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: 1.284 on 906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  (10 observations </a:t>
            </a:r>
            <a:r>
              <a:rPr lang="fr-FR" sz="1200" dirty="0" err="1">
                <a:solidFill>
                  <a:srgbClr val="FF0000"/>
                </a:solidFill>
              </a:rPr>
              <a:t>deleted</a:t>
            </a:r>
            <a:r>
              <a:rPr lang="fr-FR" sz="1200" dirty="0">
                <a:solidFill>
                  <a:srgbClr val="FF0000"/>
                </a:solidFill>
              </a:rPr>
              <a:t> due to </a:t>
            </a:r>
            <a:r>
              <a:rPr lang="fr-FR" sz="1200" dirty="0" err="1">
                <a:solidFill>
                  <a:srgbClr val="FF0000"/>
                </a:solidFill>
              </a:rPr>
              <a:t>missingness</a:t>
            </a:r>
            <a:r>
              <a:rPr lang="fr-FR" sz="1200" dirty="0">
                <a:solidFill>
                  <a:srgbClr val="FF0000"/>
                </a:solidFill>
              </a:rPr>
              <a:t>)</a:t>
            </a:r>
          </a:p>
          <a:p>
            <a:r>
              <a:rPr lang="fr-FR" sz="1200" dirty="0">
                <a:solidFill>
                  <a:srgbClr val="FF0000"/>
                </a:solidFill>
              </a:rPr>
              <a:t>Multiple R-</a:t>
            </a:r>
            <a:r>
              <a:rPr lang="fr-FR" sz="1200" dirty="0" err="1">
                <a:solidFill>
                  <a:srgbClr val="FF0000"/>
                </a:solidFill>
              </a:rPr>
              <a:t>squared</a:t>
            </a:r>
            <a:r>
              <a:rPr lang="fr-FR" sz="1200" dirty="0">
                <a:solidFill>
                  <a:srgbClr val="FF0000"/>
                </a:solidFill>
              </a:rPr>
              <a:t>:  0.8218,	</a:t>
            </a:r>
            <a:r>
              <a:rPr lang="fr-FR" sz="1200" dirty="0" err="1">
                <a:solidFill>
                  <a:srgbClr val="FF0000"/>
                </a:solidFill>
              </a:rPr>
              <a:t>Adjusted</a:t>
            </a:r>
            <a:r>
              <a:rPr lang="fr-FR" sz="1200" dirty="0">
                <a:solidFill>
                  <a:srgbClr val="FF0000"/>
                </a:solidFill>
              </a:rPr>
              <a:t> R-</a:t>
            </a:r>
            <a:r>
              <a:rPr lang="fr-FR" sz="1200" dirty="0" err="1">
                <a:solidFill>
                  <a:srgbClr val="FF0000"/>
                </a:solidFill>
              </a:rPr>
              <a:t>squared</a:t>
            </a:r>
            <a:r>
              <a:rPr lang="fr-FR" sz="1200" dirty="0">
                <a:solidFill>
                  <a:srgbClr val="FF0000"/>
                </a:solidFill>
              </a:rPr>
              <a:t>:  </a:t>
            </a:r>
            <a:r>
              <a:rPr lang="fr-FR" sz="1200" b="1" dirty="0">
                <a:solidFill>
                  <a:srgbClr val="FF0000"/>
                </a:solidFill>
              </a:rPr>
              <a:t>0.8212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F-</a:t>
            </a:r>
            <a:r>
              <a:rPr lang="fr-FR" sz="1200" dirty="0" err="1">
                <a:solidFill>
                  <a:srgbClr val="FF0000"/>
                </a:solidFill>
              </a:rPr>
              <a:t>statistic</a:t>
            </a:r>
            <a:r>
              <a:rPr lang="fr-FR" sz="1200" dirty="0">
                <a:solidFill>
                  <a:srgbClr val="FF0000"/>
                </a:solidFill>
              </a:rPr>
              <a:t>:  1393 on 3 and 906 DF,  p-value: &lt; 2.2e-16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28625" y="6149871"/>
            <a:ext cx="1094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pins débourrent 8 jours plus tard que les chênes mais 0,04 jour plus vite que les chênes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2790825" y="6149871"/>
            <a:ext cx="16287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5000625" y="6149871"/>
            <a:ext cx="36480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/>
          <p:nvPr/>
        </p:nvCxnSpPr>
        <p:spPr>
          <a:xfrm flipV="1">
            <a:off x="3303080" y="4057642"/>
            <a:ext cx="2197607" cy="209222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/>
          <p:nvPr/>
        </p:nvCxnSpPr>
        <p:spPr>
          <a:xfrm rot="5400000" flipH="1" flipV="1">
            <a:off x="4493329" y="4767609"/>
            <a:ext cx="1907561" cy="856963"/>
          </a:xfrm>
          <a:prstGeom prst="bentConnector3">
            <a:avLst>
              <a:gd name="adj1" fmla="val 999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780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857067" y="5731933"/>
            <a:ext cx="356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reparle de ces données en fin de cours!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908800" y="1397001"/>
            <a:ext cx="4334933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Le terme d’interaction permet de </a:t>
            </a:r>
            <a:r>
              <a:rPr lang="fr-FR" sz="2000" b="1" dirty="0"/>
              <a:t>moduler l’effet d’une variable </a:t>
            </a:r>
            <a:r>
              <a:rPr lang="fr-FR" sz="2000" dirty="0"/>
              <a:t>(ici la date) </a:t>
            </a:r>
            <a:r>
              <a:rPr lang="fr-FR" sz="2000" b="1" dirty="0"/>
              <a:t>par une autre variable </a:t>
            </a:r>
            <a:r>
              <a:rPr lang="fr-FR" sz="2000" dirty="0"/>
              <a:t>(ici l’espèce)</a:t>
            </a:r>
          </a:p>
          <a:p>
            <a:endParaRPr lang="fr-FR" sz="2000" dirty="0"/>
          </a:p>
          <a:p>
            <a:r>
              <a:rPr lang="fr-FR" sz="2000" dirty="0"/>
              <a:t>L’intérêt par rapport à deux modèles séparés est la </a:t>
            </a:r>
            <a:r>
              <a:rPr lang="fr-FR" sz="2000" b="1" dirty="0"/>
              <a:t>possibilité de comparer les pentes directement</a:t>
            </a:r>
            <a:r>
              <a:rPr lang="fr-FR" sz="2000" dirty="0"/>
              <a:t>, parce qu’elles sont ajustées sur la même variable explicative (date).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3" y="465266"/>
            <a:ext cx="5666667" cy="5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19100" y="428625"/>
            <a:ext cx="765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Effet du paysage sur la chenille processionnaire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934075" y="180022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une interaction entre deux variables continues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" y="2185796"/>
            <a:ext cx="5674155" cy="328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07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114424" y="390525"/>
            <a:ext cx="10696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Est-ce que la composition du peuplement </a:t>
            </a:r>
            <a:r>
              <a:rPr lang="fr-FR" sz="2400" b="1" dirty="0"/>
              <a:t>modifie l’effet de </a:t>
            </a:r>
            <a:r>
              <a:rPr lang="fr-FR" sz="2400" dirty="0"/>
              <a:t>la proportion de forêt sur la prévalence de la chenille processionnaire? 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7357" y="1411009"/>
            <a:ext cx="4381500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Prédictions : </a:t>
            </a:r>
          </a:p>
          <a:p>
            <a:endParaRPr lang="fr-FR" dirty="0"/>
          </a:p>
          <a:p>
            <a:r>
              <a:rPr lang="fr-FR" b="1" dirty="0"/>
              <a:t>Effet de la forêt : </a:t>
            </a:r>
            <a:r>
              <a:rPr lang="fr-FR" dirty="0"/>
              <a:t>plus il y a de forêt dans le paysage, plus la prévalence est faible</a:t>
            </a:r>
          </a:p>
          <a:p>
            <a:endParaRPr lang="fr-FR" dirty="0"/>
          </a:p>
          <a:p>
            <a:r>
              <a:rPr lang="fr-FR" b="1" dirty="0"/>
              <a:t>Effet de la composition: </a:t>
            </a:r>
            <a:r>
              <a:rPr lang="fr-FR" dirty="0"/>
              <a:t>plus il y a de pins dans un peuplement, plus la prévalence est forte</a:t>
            </a:r>
          </a:p>
          <a:p>
            <a:endParaRPr lang="fr-FR" dirty="0"/>
          </a:p>
          <a:p>
            <a:r>
              <a:rPr lang="fr-FR" b="1" dirty="0">
                <a:sym typeface="Wingdings" panose="05000000000000000000" pitchFamily="2" charset="2"/>
              </a:rPr>
              <a:t>Effet conjoint : </a:t>
            </a:r>
            <a:r>
              <a:rPr lang="fr-FR" dirty="0">
                <a:sym typeface="Wingdings" panose="05000000000000000000" pitchFamily="2" charset="2"/>
              </a:rPr>
              <a:t>plus le paysage est fragmenté, plus l’infestation de peuplements de pins s’accentue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b="1" dirty="0">
                <a:sym typeface="Wingdings" panose="05000000000000000000" pitchFamily="2" charset="2"/>
              </a:rPr>
              <a:t>&gt; La prévalence devrait être minimale dans de grandes forêts mélangées et maximale dans de petits fragments de pin pur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7152059" y="5739192"/>
            <a:ext cx="487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Proportion de pins dans le peuplement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7811610" y="2443794"/>
            <a:ext cx="0" cy="238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7802085" y="4805336"/>
            <a:ext cx="30827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RÃ©sultat de recherche d'images pour &quot;oak clipart&quot;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428" y="4900177"/>
            <a:ext cx="407183" cy="3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5" y="5091536"/>
            <a:ext cx="289777" cy="527950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 rot="16200000">
            <a:off x="4932276" y="3183546"/>
            <a:ext cx="3092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Proportion de forêt dans le paysage</a:t>
            </a:r>
          </a:p>
        </p:txBody>
      </p:sp>
      <p:sp>
        <p:nvSpPr>
          <p:cNvPr id="45" name="Forme libre 44"/>
          <p:cNvSpPr/>
          <p:nvPr/>
        </p:nvSpPr>
        <p:spPr>
          <a:xfrm>
            <a:off x="6903963" y="4097343"/>
            <a:ext cx="837965" cy="582575"/>
          </a:xfrm>
          <a:custGeom>
            <a:avLst/>
            <a:gdLst>
              <a:gd name="connsiteX0" fmla="*/ 185708 w 1323325"/>
              <a:gd name="connsiteY0" fmla="*/ 219075 h 923925"/>
              <a:gd name="connsiteX1" fmla="*/ 23783 w 1323325"/>
              <a:gd name="connsiteY1" fmla="*/ 466725 h 923925"/>
              <a:gd name="connsiteX2" fmla="*/ 14258 w 1323325"/>
              <a:gd name="connsiteY2" fmla="*/ 790575 h 923925"/>
              <a:gd name="connsiteX3" fmla="*/ 23783 w 1323325"/>
              <a:gd name="connsiteY3" fmla="*/ 828675 h 923925"/>
              <a:gd name="connsiteX4" fmla="*/ 80933 w 1323325"/>
              <a:gd name="connsiteY4" fmla="*/ 847725 h 923925"/>
              <a:gd name="connsiteX5" fmla="*/ 119033 w 1323325"/>
              <a:gd name="connsiteY5" fmla="*/ 866775 h 923925"/>
              <a:gd name="connsiteX6" fmla="*/ 147608 w 1323325"/>
              <a:gd name="connsiteY6" fmla="*/ 885825 h 923925"/>
              <a:gd name="connsiteX7" fmla="*/ 176183 w 1323325"/>
              <a:gd name="connsiteY7" fmla="*/ 895350 h 923925"/>
              <a:gd name="connsiteX8" fmla="*/ 242858 w 1323325"/>
              <a:gd name="connsiteY8" fmla="*/ 923925 h 923925"/>
              <a:gd name="connsiteX9" fmla="*/ 547658 w 1323325"/>
              <a:gd name="connsiteY9" fmla="*/ 914400 h 923925"/>
              <a:gd name="connsiteX10" fmla="*/ 633383 w 1323325"/>
              <a:gd name="connsiteY10" fmla="*/ 885825 h 923925"/>
              <a:gd name="connsiteX11" fmla="*/ 690533 w 1323325"/>
              <a:gd name="connsiteY11" fmla="*/ 866775 h 923925"/>
              <a:gd name="connsiteX12" fmla="*/ 719108 w 1323325"/>
              <a:gd name="connsiteY12" fmla="*/ 857250 h 923925"/>
              <a:gd name="connsiteX13" fmla="*/ 747683 w 1323325"/>
              <a:gd name="connsiteY13" fmla="*/ 838200 h 923925"/>
              <a:gd name="connsiteX14" fmla="*/ 842933 w 1323325"/>
              <a:gd name="connsiteY14" fmla="*/ 809625 h 923925"/>
              <a:gd name="connsiteX15" fmla="*/ 900083 w 1323325"/>
              <a:gd name="connsiteY15" fmla="*/ 781050 h 923925"/>
              <a:gd name="connsiteX16" fmla="*/ 947708 w 1323325"/>
              <a:gd name="connsiteY16" fmla="*/ 762000 h 923925"/>
              <a:gd name="connsiteX17" fmla="*/ 1052483 w 1323325"/>
              <a:gd name="connsiteY17" fmla="*/ 752475 h 923925"/>
              <a:gd name="connsiteX18" fmla="*/ 1100108 w 1323325"/>
              <a:gd name="connsiteY18" fmla="*/ 742950 h 923925"/>
              <a:gd name="connsiteX19" fmla="*/ 1157258 w 1323325"/>
              <a:gd name="connsiteY19" fmla="*/ 723900 h 923925"/>
              <a:gd name="connsiteX20" fmla="*/ 1185833 w 1323325"/>
              <a:gd name="connsiteY20" fmla="*/ 714375 h 923925"/>
              <a:gd name="connsiteX21" fmla="*/ 1223933 w 1323325"/>
              <a:gd name="connsiteY21" fmla="*/ 704850 h 923925"/>
              <a:gd name="connsiteX22" fmla="*/ 1252508 w 1323325"/>
              <a:gd name="connsiteY22" fmla="*/ 685800 h 923925"/>
              <a:gd name="connsiteX23" fmla="*/ 1309658 w 1323325"/>
              <a:gd name="connsiteY23" fmla="*/ 628650 h 923925"/>
              <a:gd name="connsiteX24" fmla="*/ 1309658 w 1323325"/>
              <a:gd name="connsiteY24" fmla="*/ 514350 h 923925"/>
              <a:gd name="connsiteX25" fmla="*/ 1252508 w 1323325"/>
              <a:gd name="connsiteY25" fmla="*/ 476250 h 923925"/>
              <a:gd name="connsiteX26" fmla="*/ 1185833 w 1323325"/>
              <a:gd name="connsiteY26" fmla="*/ 438150 h 923925"/>
              <a:gd name="connsiteX27" fmla="*/ 1157258 w 1323325"/>
              <a:gd name="connsiteY27" fmla="*/ 428625 h 923925"/>
              <a:gd name="connsiteX28" fmla="*/ 1128683 w 1323325"/>
              <a:gd name="connsiteY28" fmla="*/ 409575 h 923925"/>
              <a:gd name="connsiteX29" fmla="*/ 1071533 w 1323325"/>
              <a:gd name="connsiteY29" fmla="*/ 390525 h 923925"/>
              <a:gd name="connsiteX30" fmla="*/ 1042958 w 1323325"/>
              <a:gd name="connsiteY30" fmla="*/ 371475 h 923925"/>
              <a:gd name="connsiteX31" fmla="*/ 928658 w 1323325"/>
              <a:gd name="connsiteY31" fmla="*/ 314325 h 923925"/>
              <a:gd name="connsiteX32" fmla="*/ 881033 w 1323325"/>
              <a:gd name="connsiteY32" fmla="*/ 285750 h 923925"/>
              <a:gd name="connsiteX33" fmla="*/ 852458 w 1323325"/>
              <a:gd name="connsiteY33" fmla="*/ 247650 h 923925"/>
              <a:gd name="connsiteX34" fmla="*/ 766733 w 1323325"/>
              <a:gd name="connsiteY34" fmla="*/ 171450 h 923925"/>
              <a:gd name="connsiteX35" fmla="*/ 747683 w 1323325"/>
              <a:gd name="connsiteY35" fmla="*/ 133350 h 923925"/>
              <a:gd name="connsiteX36" fmla="*/ 719108 w 1323325"/>
              <a:gd name="connsiteY36" fmla="*/ 114300 h 923925"/>
              <a:gd name="connsiteX37" fmla="*/ 709583 w 1323325"/>
              <a:gd name="connsiteY37" fmla="*/ 85725 h 923925"/>
              <a:gd name="connsiteX38" fmla="*/ 623858 w 1323325"/>
              <a:gd name="connsiteY38" fmla="*/ 9525 h 923925"/>
              <a:gd name="connsiteX39" fmla="*/ 595283 w 1323325"/>
              <a:gd name="connsiteY39" fmla="*/ 0 h 923925"/>
              <a:gd name="connsiteX40" fmla="*/ 509558 w 1323325"/>
              <a:gd name="connsiteY40" fmla="*/ 9525 h 923925"/>
              <a:gd name="connsiteX41" fmla="*/ 480983 w 1323325"/>
              <a:gd name="connsiteY41" fmla="*/ 19050 h 923925"/>
              <a:gd name="connsiteX42" fmla="*/ 414308 w 1323325"/>
              <a:gd name="connsiteY42" fmla="*/ 28575 h 923925"/>
              <a:gd name="connsiteX43" fmla="*/ 357158 w 1323325"/>
              <a:gd name="connsiteY43" fmla="*/ 57150 h 923925"/>
              <a:gd name="connsiteX44" fmla="*/ 309533 w 1323325"/>
              <a:gd name="connsiteY44" fmla="*/ 104775 h 923925"/>
              <a:gd name="connsiteX45" fmla="*/ 233333 w 1323325"/>
              <a:gd name="connsiteY45" fmla="*/ 190500 h 923925"/>
              <a:gd name="connsiteX46" fmla="*/ 204758 w 1323325"/>
              <a:gd name="connsiteY46" fmla="*/ 200025 h 923925"/>
              <a:gd name="connsiteX47" fmla="*/ 185708 w 1323325"/>
              <a:gd name="connsiteY47" fmla="*/ 219075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323325" h="923925">
                <a:moveTo>
                  <a:pt x="185708" y="219075"/>
                </a:moveTo>
                <a:cubicBezTo>
                  <a:pt x="155546" y="263525"/>
                  <a:pt x="77758" y="384175"/>
                  <a:pt x="23783" y="466725"/>
                </a:cubicBezTo>
                <a:cubicBezTo>
                  <a:pt x="-10322" y="620196"/>
                  <a:pt x="-2347" y="549798"/>
                  <a:pt x="14258" y="790575"/>
                </a:cubicBezTo>
                <a:cubicBezTo>
                  <a:pt x="15159" y="803635"/>
                  <a:pt x="13844" y="820156"/>
                  <a:pt x="23783" y="828675"/>
                </a:cubicBezTo>
                <a:cubicBezTo>
                  <a:pt x="39029" y="841743"/>
                  <a:pt x="62972" y="838745"/>
                  <a:pt x="80933" y="847725"/>
                </a:cubicBezTo>
                <a:cubicBezTo>
                  <a:pt x="93633" y="854075"/>
                  <a:pt x="106705" y="859730"/>
                  <a:pt x="119033" y="866775"/>
                </a:cubicBezTo>
                <a:cubicBezTo>
                  <a:pt x="128972" y="872455"/>
                  <a:pt x="137369" y="880705"/>
                  <a:pt x="147608" y="885825"/>
                </a:cubicBezTo>
                <a:cubicBezTo>
                  <a:pt x="156588" y="890315"/>
                  <a:pt x="167203" y="890860"/>
                  <a:pt x="176183" y="895350"/>
                </a:cubicBezTo>
                <a:cubicBezTo>
                  <a:pt x="241962" y="928239"/>
                  <a:pt x="163564" y="904101"/>
                  <a:pt x="242858" y="923925"/>
                </a:cubicBezTo>
                <a:cubicBezTo>
                  <a:pt x="344458" y="920750"/>
                  <a:pt x="446324" y="922400"/>
                  <a:pt x="547658" y="914400"/>
                </a:cubicBezTo>
                <a:lnTo>
                  <a:pt x="633383" y="885825"/>
                </a:lnTo>
                <a:lnTo>
                  <a:pt x="690533" y="866775"/>
                </a:lnTo>
                <a:cubicBezTo>
                  <a:pt x="700058" y="863600"/>
                  <a:pt x="710754" y="862819"/>
                  <a:pt x="719108" y="857250"/>
                </a:cubicBezTo>
                <a:cubicBezTo>
                  <a:pt x="728633" y="850900"/>
                  <a:pt x="737222" y="842849"/>
                  <a:pt x="747683" y="838200"/>
                </a:cubicBezTo>
                <a:cubicBezTo>
                  <a:pt x="777498" y="824949"/>
                  <a:pt x="811268" y="817541"/>
                  <a:pt x="842933" y="809625"/>
                </a:cubicBezTo>
                <a:cubicBezTo>
                  <a:pt x="886285" y="780723"/>
                  <a:pt x="855014" y="797951"/>
                  <a:pt x="900083" y="781050"/>
                </a:cubicBezTo>
                <a:cubicBezTo>
                  <a:pt x="916092" y="775047"/>
                  <a:pt x="930903" y="765151"/>
                  <a:pt x="947708" y="762000"/>
                </a:cubicBezTo>
                <a:cubicBezTo>
                  <a:pt x="982176" y="755537"/>
                  <a:pt x="1017558" y="755650"/>
                  <a:pt x="1052483" y="752475"/>
                </a:cubicBezTo>
                <a:cubicBezTo>
                  <a:pt x="1068358" y="749300"/>
                  <a:pt x="1084489" y="747210"/>
                  <a:pt x="1100108" y="742950"/>
                </a:cubicBezTo>
                <a:cubicBezTo>
                  <a:pt x="1119481" y="737666"/>
                  <a:pt x="1138208" y="730250"/>
                  <a:pt x="1157258" y="723900"/>
                </a:cubicBezTo>
                <a:cubicBezTo>
                  <a:pt x="1166783" y="720725"/>
                  <a:pt x="1176093" y="716810"/>
                  <a:pt x="1185833" y="714375"/>
                </a:cubicBezTo>
                <a:lnTo>
                  <a:pt x="1223933" y="704850"/>
                </a:lnTo>
                <a:cubicBezTo>
                  <a:pt x="1233458" y="698500"/>
                  <a:pt x="1243952" y="693405"/>
                  <a:pt x="1252508" y="685800"/>
                </a:cubicBezTo>
                <a:cubicBezTo>
                  <a:pt x="1272644" y="667902"/>
                  <a:pt x="1309658" y="628650"/>
                  <a:pt x="1309658" y="628650"/>
                </a:cubicBezTo>
                <a:cubicBezTo>
                  <a:pt x="1324561" y="583940"/>
                  <a:pt x="1330926" y="578153"/>
                  <a:pt x="1309658" y="514350"/>
                </a:cubicBezTo>
                <a:cubicBezTo>
                  <a:pt x="1298824" y="481849"/>
                  <a:pt x="1275347" y="487669"/>
                  <a:pt x="1252508" y="476250"/>
                </a:cubicBezTo>
                <a:cubicBezTo>
                  <a:pt x="1156849" y="428421"/>
                  <a:pt x="1302725" y="488247"/>
                  <a:pt x="1185833" y="438150"/>
                </a:cubicBezTo>
                <a:cubicBezTo>
                  <a:pt x="1176605" y="434195"/>
                  <a:pt x="1166238" y="433115"/>
                  <a:pt x="1157258" y="428625"/>
                </a:cubicBezTo>
                <a:cubicBezTo>
                  <a:pt x="1147019" y="423505"/>
                  <a:pt x="1139144" y="414224"/>
                  <a:pt x="1128683" y="409575"/>
                </a:cubicBezTo>
                <a:cubicBezTo>
                  <a:pt x="1110333" y="401420"/>
                  <a:pt x="1088241" y="401664"/>
                  <a:pt x="1071533" y="390525"/>
                </a:cubicBezTo>
                <a:cubicBezTo>
                  <a:pt x="1062008" y="384175"/>
                  <a:pt x="1053419" y="376124"/>
                  <a:pt x="1042958" y="371475"/>
                </a:cubicBezTo>
                <a:cubicBezTo>
                  <a:pt x="908198" y="311582"/>
                  <a:pt x="1066240" y="401877"/>
                  <a:pt x="928658" y="314325"/>
                </a:cubicBezTo>
                <a:cubicBezTo>
                  <a:pt x="913039" y="304386"/>
                  <a:pt x="881033" y="285750"/>
                  <a:pt x="881033" y="285750"/>
                </a:cubicBezTo>
                <a:cubicBezTo>
                  <a:pt x="871508" y="273050"/>
                  <a:pt x="863005" y="259515"/>
                  <a:pt x="852458" y="247650"/>
                </a:cubicBezTo>
                <a:cubicBezTo>
                  <a:pt x="813224" y="203512"/>
                  <a:pt x="808922" y="203092"/>
                  <a:pt x="766733" y="171450"/>
                </a:cubicBezTo>
                <a:cubicBezTo>
                  <a:pt x="760383" y="158750"/>
                  <a:pt x="756773" y="144258"/>
                  <a:pt x="747683" y="133350"/>
                </a:cubicBezTo>
                <a:cubicBezTo>
                  <a:pt x="740354" y="124556"/>
                  <a:pt x="726259" y="123239"/>
                  <a:pt x="719108" y="114300"/>
                </a:cubicBezTo>
                <a:cubicBezTo>
                  <a:pt x="712836" y="106460"/>
                  <a:pt x="715747" y="93650"/>
                  <a:pt x="709583" y="85725"/>
                </a:cubicBezTo>
                <a:cubicBezTo>
                  <a:pt x="693519" y="65071"/>
                  <a:pt x="653951" y="24572"/>
                  <a:pt x="623858" y="9525"/>
                </a:cubicBezTo>
                <a:cubicBezTo>
                  <a:pt x="614878" y="5035"/>
                  <a:pt x="604808" y="3175"/>
                  <a:pt x="595283" y="0"/>
                </a:cubicBezTo>
                <a:cubicBezTo>
                  <a:pt x="566708" y="3175"/>
                  <a:pt x="537918" y="4798"/>
                  <a:pt x="509558" y="9525"/>
                </a:cubicBezTo>
                <a:cubicBezTo>
                  <a:pt x="499654" y="11176"/>
                  <a:pt x="490828" y="17081"/>
                  <a:pt x="480983" y="19050"/>
                </a:cubicBezTo>
                <a:cubicBezTo>
                  <a:pt x="458968" y="23453"/>
                  <a:pt x="436533" y="25400"/>
                  <a:pt x="414308" y="28575"/>
                </a:cubicBezTo>
                <a:cubicBezTo>
                  <a:pt x="391067" y="36322"/>
                  <a:pt x="375622" y="38686"/>
                  <a:pt x="357158" y="57150"/>
                </a:cubicBezTo>
                <a:cubicBezTo>
                  <a:pt x="293658" y="120650"/>
                  <a:pt x="385733" y="53975"/>
                  <a:pt x="309533" y="104775"/>
                </a:cubicBezTo>
                <a:cubicBezTo>
                  <a:pt x="291381" y="132003"/>
                  <a:pt x="261295" y="181179"/>
                  <a:pt x="233333" y="190500"/>
                </a:cubicBezTo>
                <a:cubicBezTo>
                  <a:pt x="223808" y="193675"/>
                  <a:pt x="213738" y="195535"/>
                  <a:pt x="204758" y="200025"/>
                </a:cubicBezTo>
                <a:cubicBezTo>
                  <a:pt x="183217" y="210795"/>
                  <a:pt x="215870" y="174625"/>
                  <a:pt x="185708" y="21907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orme libre 45"/>
          <p:cNvSpPr/>
          <p:nvPr/>
        </p:nvSpPr>
        <p:spPr>
          <a:xfrm>
            <a:off x="7030176" y="2618050"/>
            <a:ext cx="693022" cy="471507"/>
          </a:xfrm>
          <a:custGeom>
            <a:avLst/>
            <a:gdLst>
              <a:gd name="connsiteX0" fmla="*/ 185708 w 1323325"/>
              <a:gd name="connsiteY0" fmla="*/ 219075 h 923925"/>
              <a:gd name="connsiteX1" fmla="*/ 23783 w 1323325"/>
              <a:gd name="connsiteY1" fmla="*/ 466725 h 923925"/>
              <a:gd name="connsiteX2" fmla="*/ 14258 w 1323325"/>
              <a:gd name="connsiteY2" fmla="*/ 790575 h 923925"/>
              <a:gd name="connsiteX3" fmla="*/ 23783 w 1323325"/>
              <a:gd name="connsiteY3" fmla="*/ 828675 h 923925"/>
              <a:gd name="connsiteX4" fmla="*/ 80933 w 1323325"/>
              <a:gd name="connsiteY4" fmla="*/ 847725 h 923925"/>
              <a:gd name="connsiteX5" fmla="*/ 119033 w 1323325"/>
              <a:gd name="connsiteY5" fmla="*/ 866775 h 923925"/>
              <a:gd name="connsiteX6" fmla="*/ 147608 w 1323325"/>
              <a:gd name="connsiteY6" fmla="*/ 885825 h 923925"/>
              <a:gd name="connsiteX7" fmla="*/ 176183 w 1323325"/>
              <a:gd name="connsiteY7" fmla="*/ 895350 h 923925"/>
              <a:gd name="connsiteX8" fmla="*/ 242858 w 1323325"/>
              <a:gd name="connsiteY8" fmla="*/ 923925 h 923925"/>
              <a:gd name="connsiteX9" fmla="*/ 547658 w 1323325"/>
              <a:gd name="connsiteY9" fmla="*/ 914400 h 923925"/>
              <a:gd name="connsiteX10" fmla="*/ 633383 w 1323325"/>
              <a:gd name="connsiteY10" fmla="*/ 885825 h 923925"/>
              <a:gd name="connsiteX11" fmla="*/ 690533 w 1323325"/>
              <a:gd name="connsiteY11" fmla="*/ 866775 h 923925"/>
              <a:gd name="connsiteX12" fmla="*/ 719108 w 1323325"/>
              <a:gd name="connsiteY12" fmla="*/ 857250 h 923925"/>
              <a:gd name="connsiteX13" fmla="*/ 747683 w 1323325"/>
              <a:gd name="connsiteY13" fmla="*/ 838200 h 923925"/>
              <a:gd name="connsiteX14" fmla="*/ 842933 w 1323325"/>
              <a:gd name="connsiteY14" fmla="*/ 809625 h 923925"/>
              <a:gd name="connsiteX15" fmla="*/ 900083 w 1323325"/>
              <a:gd name="connsiteY15" fmla="*/ 781050 h 923925"/>
              <a:gd name="connsiteX16" fmla="*/ 947708 w 1323325"/>
              <a:gd name="connsiteY16" fmla="*/ 762000 h 923925"/>
              <a:gd name="connsiteX17" fmla="*/ 1052483 w 1323325"/>
              <a:gd name="connsiteY17" fmla="*/ 752475 h 923925"/>
              <a:gd name="connsiteX18" fmla="*/ 1100108 w 1323325"/>
              <a:gd name="connsiteY18" fmla="*/ 742950 h 923925"/>
              <a:gd name="connsiteX19" fmla="*/ 1157258 w 1323325"/>
              <a:gd name="connsiteY19" fmla="*/ 723900 h 923925"/>
              <a:gd name="connsiteX20" fmla="*/ 1185833 w 1323325"/>
              <a:gd name="connsiteY20" fmla="*/ 714375 h 923925"/>
              <a:gd name="connsiteX21" fmla="*/ 1223933 w 1323325"/>
              <a:gd name="connsiteY21" fmla="*/ 704850 h 923925"/>
              <a:gd name="connsiteX22" fmla="*/ 1252508 w 1323325"/>
              <a:gd name="connsiteY22" fmla="*/ 685800 h 923925"/>
              <a:gd name="connsiteX23" fmla="*/ 1309658 w 1323325"/>
              <a:gd name="connsiteY23" fmla="*/ 628650 h 923925"/>
              <a:gd name="connsiteX24" fmla="*/ 1309658 w 1323325"/>
              <a:gd name="connsiteY24" fmla="*/ 514350 h 923925"/>
              <a:gd name="connsiteX25" fmla="*/ 1252508 w 1323325"/>
              <a:gd name="connsiteY25" fmla="*/ 476250 h 923925"/>
              <a:gd name="connsiteX26" fmla="*/ 1185833 w 1323325"/>
              <a:gd name="connsiteY26" fmla="*/ 438150 h 923925"/>
              <a:gd name="connsiteX27" fmla="*/ 1157258 w 1323325"/>
              <a:gd name="connsiteY27" fmla="*/ 428625 h 923925"/>
              <a:gd name="connsiteX28" fmla="*/ 1128683 w 1323325"/>
              <a:gd name="connsiteY28" fmla="*/ 409575 h 923925"/>
              <a:gd name="connsiteX29" fmla="*/ 1071533 w 1323325"/>
              <a:gd name="connsiteY29" fmla="*/ 390525 h 923925"/>
              <a:gd name="connsiteX30" fmla="*/ 1042958 w 1323325"/>
              <a:gd name="connsiteY30" fmla="*/ 371475 h 923925"/>
              <a:gd name="connsiteX31" fmla="*/ 928658 w 1323325"/>
              <a:gd name="connsiteY31" fmla="*/ 314325 h 923925"/>
              <a:gd name="connsiteX32" fmla="*/ 881033 w 1323325"/>
              <a:gd name="connsiteY32" fmla="*/ 285750 h 923925"/>
              <a:gd name="connsiteX33" fmla="*/ 852458 w 1323325"/>
              <a:gd name="connsiteY33" fmla="*/ 247650 h 923925"/>
              <a:gd name="connsiteX34" fmla="*/ 766733 w 1323325"/>
              <a:gd name="connsiteY34" fmla="*/ 171450 h 923925"/>
              <a:gd name="connsiteX35" fmla="*/ 747683 w 1323325"/>
              <a:gd name="connsiteY35" fmla="*/ 133350 h 923925"/>
              <a:gd name="connsiteX36" fmla="*/ 719108 w 1323325"/>
              <a:gd name="connsiteY36" fmla="*/ 114300 h 923925"/>
              <a:gd name="connsiteX37" fmla="*/ 709583 w 1323325"/>
              <a:gd name="connsiteY37" fmla="*/ 85725 h 923925"/>
              <a:gd name="connsiteX38" fmla="*/ 623858 w 1323325"/>
              <a:gd name="connsiteY38" fmla="*/ 9525 h 923925"/>
              <a:gd name="connsiteX39" fmla="*/ 595283 w 1323325"/>
              <a:gd name="connsiteY39" fmla="*/ 0 h 923925"/>
              <a:gd name="connsiteX40" fmla="*/ 509558 w 1323325"/>
              <a:gd name="connsiteY40" fmla="*/ 9525 h 923925"/>
              <a:gd name="connsiteX41" fmla="*/ 480983 w 1323325"/>
              <a:gd name="connsiteY41" fmla="*/ 19050 h 923925"/>
              <a:gd name="connsiteX42" fmla="*/ 414308 w 1323325"/>
              <a:gd name="connsiteY42" fmla="*/ 28575 h 923925"/>
              <a:gd name="connsiteX43" fmla="*/ 357158 w 1323325"/>
              <a:gd name="connsiteY43" fmla="*/ 57150 h 923925"/>
              <a:gd name="connsiteX44" fmla="*/ 309533 w 1323325"/>
              <a:gd name="connsiteY44" fmla="*/ 104775 h 923925"/>
              <a:gd name="connsiteX45" fmla="*/ 233333 w 1323325"/>
              <a:gd name="connsiteY45" fmla="*/ 190500 h 923925"/>
              <a:gd name="connsiteX46" fmla="*/ 204758 w 1323325"/>
              <a:gd name="connsiteY46" fmla="*/ 200025 h 923925"/>
              <a:gd name="connsiteX47" fmla="*/ 185708 w 1323325"/>
              <a:gd name="connsiteY47" fmla="*/ 219075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323325" h="923925">
                <a:moveTo>
                  <a:pt x="185708" y="219075"/>
                </a:moveTo>
                <a:cubicBezTo>
                  <a:pt x="155546" y="263525"/>
                  <a:pt x="77758" y="384175"/>
                  <a:pt x="23783" y="466725"/>
                </a:cubicBezTo>
                <a:cubicBezTo>
                  <a:pt x="-10322" y="620196"/>
                  <a:pt x="-2347" y="549798"/>
                  <a:pt x="14258" y="790575"/>
                </a:cubicBezTo>
                <a:cubicBezTo>
                  <a:pt x="15159" y="803635"/>
                  <a:pt x="13844" y="820156"/>
                  <a:pt x="23783" y="828675"/>
                </a:cubicBezTo>
                <a:cubicBezTo>
                  <a:pt x="39029" y="841743"/>
                  <a:pt x="62972" y="838745"/>
                  <a:pt x="80933" y="847725"/>
                </a:cubicBezTo>
                <a:cubicBezTo>
                  <a:pt x="93633" y="854075"/>
                  <a:pt x="106705" y="859730"/>
                  <a:pt x="119033" y="866775"/>
                </a:cubicBezTo>
                <a:cubicBezTo>
                  <a:pt x="128972" y="872455"/>
                  <a:pt x="137369" y="880705"/>
                  <a:pt x="147608" y="885825"/>
                </a:cubicBezTo>
                <a:cubicBezTo>
                  <a:pt x="156588" y="890315"/>
                  <a:pt x="167203" y="890860"/>
                  <a:pt x="176183" y="895350"/>
                </a:cubicBezTo>
                <a:cubicBezTo>
                  <a:pt x="241962" y="928239"/>
                  <a:pt x="163564" y="904101"/>
                  <a:pt x="242858" y="923925"/>
                </a:cubicBezTo>
                <a:cubicBezTo>
                  <a:pt x="344458" y="920750"/>
                  <a:pt x="446324" y="922400"/>
                  <a:pt x="547658" y="914400"/>
                </a:cubicBezTo>
                <a:lnTo>
                  <a:pt x="633383" y="885825"/>
                </a:lnTo>
                <a:lnTo>
                  <a:pt x="690533" y="866775"/>
                </a:lnTo>
                <a:cubicBezTo>
                  <a:pt x="700058" y="863600"/>
                  <a:pt x="710754" y="862819"/>
                  <a:pt x="719108" y="857250"/>
                </a:cubicBezTo>
                <a:cubicBezTo>
                  <a:pt x="728633" y="850900"/>
                  <a:pt x="737222" y="842849"/>
                  <a:pt x="747683" y="838200"/>
                </a:cubicBezTo>
                <a:cubicBezTo>
                  <a:pt x="777498" y="824949"/>
                  <a:pt x="811268" y="817541"/>
                  <a:pt x="842933" y="809625"/>
                </a:cubicBezTo>
                <a:cubicBezTo>
                  <a:pt x="886285" y="780723"/>
                  <a:pt x="855014" y="797951"/>
                  <a:pt x="900083" y="781050"/>
                </a:cubicBezTo>
                <a:cubicBezTo>
                  <a:pt x="916092" y="775047"/>
                  <a:pt x="930903" y="765151"/>
                  <a:pt x="947708" y="762000"/>
                </a:cubicBezTo>
                <a:cubicBezTo>
                  <a:pt x="982176" y="755537"/>
                  <a:pt x="1017558" y="755650"/>
                  <a:pt x="1052483" y="752475"/>
                </a:cubicBezTo>
                <a:cubicBezTo>
                  <a:pt x="1068358" y="749300"/>
                  <a:pt x="1084489" y="747210"/>
                  <a:pt x="1100108" y="742950"/>
                </a:cubicBezTo>
                <a:cubicBezTo>
                  <a:pt x="1119481" y="737666"/>
                  <a:pt x="1138208" y="730250"/>
                  <a:pt x="1157258" y="723900"/>
                </a:cubicBezTo>
                <a:cubicBezTo>
                  <a:pt x="1166783" y="720725"/>
                  <a:pt x="1176093" y="716810"/>
                  <a:pt x="1185833" y="714375"/>
                </a:cubicBezTo>
                <a:lnTo>
                  <a:pt x="1223933" y="704850"/>
                </a:lnTo>
                <a:cubicBezTo>
                  <a:pt x="1233458" y="698500"/>
                  <a:pt x="1243952" y="693405"/>
                  <a:pt x="1252508" y="685800"/>
                </a:cubicBezTo>
                <a:cubicBezTo>
                  <a:pt x="1272644" y="667902"/>
                  <a:pt x="1309658" y="628650"/>
                  <a:pt x="1309658" y="628650"/>
                </a:cubicBezTo>
                <a:cubicBezTo>
                  <a:pt x="1324561" y="583940"/>
                  <a:pt x="1330926" y="578153"/>
                  <a:pt x="1309658" y="514350"/>
                </a:cubicBezTo>
                <a:cubicBezTo>
                  <a:pt x="1298824" y="481849"/>
                  <a:pt x="1275347" y="487669"/>
                  <a:pt x="1252508" y="476250"/>
                </a:cubicBezTo>
                <a:cubicBezTo>
                  <a:pt x="1156849" y="428421"/>
                  <a:pt x="1302725" y="488247"/>
                  <a:pt x="1185833" y="438150"/>
                </a:cubicBezTo>
                <a:cubicBezTo>
                  <a:pt x="1176605" y="434195"/>
                  <a:pt x="1166238" y="433115"/>
                  <a:pt x="1157258" y="428625"/>
                </a:cubicBezTo>
                <a:cubicBezTo>
                  <a:pt x="1147019" y="423505"/>
                  <a:pt x="1139144" y="414224"/>
                  <a:pt x="1128683" y="409575"/>
                </a:cubicBezTo>
                <a:cubicBezTo>
                  <a:pt x="1110333" y="401420"/>
                  <a:pt x="1088241" y="401664"/>
                  <a:pt x="1071533" y="390525"/>
                </a:cubicBezTo>
                <a:cubicBezTo>
                  <a:pt x="1062008" y="384175"/>
                  <a:pt x="1053419" y="376124"/>
                  <a:pt x="1042958" y="371475"/>
                </a:cubicBezTo>
                <a:cubicBezTo>
                  <a:pt x="908198" y="311582"/>
                  <a:pt x="1066240" y="401877"/>
                  <a:pt x="928658" y="314325"/>
                </a:cubicBezTo>
                <a:cubicBezTo>
                  <a:pt x="913039" y="304386"/>
                  <a:pt x="881033" y="285750"/>
                  <a:pt x="881033" y="285750"/>
                </a:cubicBezTo>
                <a:cubicBezTo>
                  <a:pt x="871508" y="273050"/>
                  <a:pt x="863005" y="259515"/>
                  <a:pt x="852458" y="247650"/>
                </a:cubicBezTo>
                <a:cubicBezTo>
                  <a:pt x="813224" y="203512"/>
                  <a:pt x="808922" y="203092"/>
                  <a:pt x="766733" y="171450"/>
                </a:cubicBezTo>
                <a:cubicBezTo>
                  <a:pt x="760383" y="158750"/>
                  <a:pt x="756773" y="144258"/>
                  <a:pt x="747683" y="133350"/>
                </a:cubicBezTo>
                <a:cubicBezTo>
                  <a:pt x="740354" y="124556"/>
                  <a:pt x="726259" y="123239"/>
                  <a:pt x="719108" y="114300"/>
                </a:cubicBezTo>
                <a:cubicBezTo>
                  <a:pt x="712836" y="106460"/>
                  <a:pt x="715747" y="93650"/>
                  <a:pt x="709583" y="85725"/>
                </a:cubicBezTo>
                <a:cubicBezTo>
                  <a:pt x="693519" y="65071"/>
                  <a:pt x="653951" y="24572"/>
                  <a:pt x="623858" y="9525"/>
                </a:cubicBezTo>
                <a:cubicBezTo>
                  <a:pt x="614878" y="5035"/>
                  <a:pt x="604808" y="3175"/>
                  <a:pt x="595283" y="0"/>
                </a:cubicBezTo>
                <a:cubicBezTo>
                  <a:pt x="566708" y="3175"/>
                  <a:pt x="537918" y="4798"/>
                  <a:pt x="509558" y="9525"/>
                </a:cubicBezTo>
                <a:cubicBezTo>
                  <a:pt x="499654" y="11176"/>
                  <a:pt x="490828" y="17081"/>
                  <a:pt x="480983" y="19050"/>
                </a:cubicBezTo>
                <a:cubicBezTo>
                  <a:pt x="458968" y="23453"/>
                  <a:pt x="436533" y="25400"/>
                  <a:pt x="414308" y="28575"/>
                </a:cubicBezTo>
                <a:cubicBezTo>
                  <a:pt x="391067" y="36322"/>
                  <a:pt x="375622" y="38686"/>
                  <a:pt x="357158" y="57150"/>
                </a:cubicBezTo>
                <a:cubicBezTo>
                  <a:pt x="293658" y="120650"/>
                  <a:pt x="385733" y="53975"/>
                  <a:pt x="309533" y="104775"/>
                </a:cubicBezTo>
                <a:cubicBezTo>
                  <a:pt x="291381" y="132003"/>
                  <a:pt x="261295" y="181179"/>
                  <a:pt x="233333" y="190500"/>
                </a:cubicBezTo>
                <a:cubicBezTo>
                  <a:pt x="223808" y="193675"/>
                  <a:pt x="213738" y="195535"/>
                  <a:pt x="204758" y="200025"/>
                </a:cubicBezTo>
                <a:cubicBezTo>
                  <a:pt x="183217" y="210795"/>
                  <a:pt x="215870" y="174625"/>
                  <a:pt x="185708" y="2190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orme libre 46"/>
          <p:cNvSpPr/>
          <p:nvPr/>
        </p:nvSpPr>
        <p:spPr>
          <a:xfrm>
            <a:off x="7152059" y="4303986"/>
            <a:ext cx="165782" cy="122636"/>
          </a:xfrm>
          <a:custGeom>
            <a:avLst/>
            <a:gdLst>
              <a:gd name="connsiteX0" fmla="*/ 0 w 323850"/>
              <a:gd name="connsiteY0" fmla="*/ 39815 h 404602"/>
              <a:gd name="connsiteX1" fmla="*/ 0 w 323850"/>
              <a:gd name="connsiteY1" fmla="*/ 39815 h 404602"/>
              <a:gd name="connsiteX2" fmla="*/ 152400 w 323850"/>
              <a:gd name="connsiteY2" fmla="*/ 392240 h 404602"/>
              <a:gd name="connsiteX3" fmla="*/ 180975 w 323850"/>
              <a:gd name="connsiteY3" fmla="*/ 363665 h 404602"/>
              <a:gd name="connsiteX4" fmla="*/ 190500 w 323850"/>
              <a:gd name="connsiteY4" fmla="*/ 335090 h 404602"/>
              <a:gd name="connsiteX5" fmla="*/ 228600 w 323850"/>
              <a:gd name="connsiteY5" fmla="*/ 277940 h 404602"/>
              <a:gd name="connsiteX6" fmla="*/ 266700 w 323850"/>
              <a:gd name="connsiteY6" fmla="*/ 220790 h 404602"/>
              <a:gd name="connsiteX7" fmla="*/ 285750 w 323850"/>
              <a:gd name="connsiteY7" fmla="*/ 192215 h 404602"/>
              <a:gd name="connsiteX8" fmla="*/ 295275 w 323850"/>
              <a:gd name="connsiteY8" fmla="*/ 163640 h 404602"/>
              <a:gd name="connsiteX9" fmla="*/ 323850 w 323850"/>
              <a:gd name="connsiteY9" fmla="*/ 144590 h 404602"/>
              <a:gd name="connsiteX10" fmla="*/ 314325 w 323850"/>
              <a:gd name="connsiteY10" fmla="*/ 49340 h 404602"/>
              <a:gd name="connsiteX11" fmla="*/ 285750 w 323850"/>
              <a:gd name="connsiteY11" fmla="*/ 20765 h 404602"/>
              <a:gd name="connsiteX12" fmla="*/ 219075 w 323850"/>
              <a:gd name="connsiteY12" fmla="*/ 1715 h 404602"/>
              <a:gd name="connsiteX13" fmla="*/ 19050 w 323850"/>
              <a:gd name="connsiteY13" fmla="*/ 30290 h 404602"/>
              <a:gd name="connsiteX14" fmla="*/ 0 w 323850"/>
              <a:gd name="connsiteY14" fmla="*/ 39815 h 40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850" h="404602">
                <a:moveTo>
                  <a:pt x="0" y="39815"/>
                </a:moveTo>
                <a:lnTo>
                  <a:pt x="0" y="39815"/>
                </a:lnTo>
                <a:cubicBezTo>
                  <a:pt x="37710" y="244528"/>
                  <a:pt x="-47246" y="458789"/>
                  <a:pt x="152400" y="392240"/>
                </a:cubicBezTo>
                <a:cubicBezTo>
                  <a:pt x="165179" y="387980"/>
                  <a:pt x="171450" y="373190"/>
                  <a:pt x="180975" y="363665"/>
                </a:cubicBezTo>
                <a:cubicBezTo>
                  <a:pt x="184150" y="354140"/>
                  <a:pt x="185624" y="343867"/>
                  <a:pt x="190500" y="335090"/>
                </a:cubicBezTo>
                <a:cubicBezTo>
                  <a:pt x="201619" y="315076"/>
                  <a:pt x="215900" y="296990"/>
                  <a:pt x="228600" y="277940"/>
                </a:cubicBezTo>
                <a:lnTo>
                  <a:pt x="266700" y="220790"/>
                </a:lnTo>
                <a:cubicBezTo>
                  <a:pt x="273050" y="211265"/>
                  <a:pt x="282130" y="203075"/>
                  <a:pt x="285750" y="192215"/>
                </a:cubicBezTo>
                <a:cubicBezTo>
                  <a:pt x="288925" y="182690"/>
                  <a:pt x="289003" y="171480"/>
                  <a:pt x="295275" y="163640"/>
                </a:cubicBezTo>
                <a:cubicBezTo>
                  <a:pt x="302426" y="154701"/>
                  <a:pt x="314325" y="150940"/>
                  <a:pt x="323850" y="144590"/>
                </a:cubicBezTo>
                <a:cubicBezTo>
                  <a:pt x="320675" y="112840"/>
                  <a:pt x="323709" y="79837"/>
                  <a:pt x="314325" y="49340"/>
                </a:cubicBezTo>
                <a:cubicBezTo>
                  <a:pt x="310364" y="36465"/>
                  <a:pt x="296958" y="28237"/>
                  <a:pt x="285750" y="20765"/>
                </a:cubicBezTo>
                <a:cubicBezTo>
                  <a:pt x="277551" y="15299"/>
                  <a:pt x="224156" y="2985"/>
                  <a:pt x="219075" y="1715"/>
                </a:cubicBezTo>
                <a:cubicBezTo>
                  <a:pt x="81915" y="9335"/>
                  <a:pt x="86106" y="-20002"/>
                  <a:pt x="19050" y="30290"/>
                </a:cubicBezTo>
                <a:cubicBezTo>
                  <a:pt x="15458" y="32984"/>
                  <a:pt x="3175" y="38228"/>
                  <a:pt x="0" y="398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orme libre 47"/>
          <p:cNvSpPr/>
          <p:nvPr/>
        </p:nvSpPr>
        <p:spPr>
          <a:xfrm>
            <a:off x="7199842" y="4511142"/>
            <a:ext cx="99580" cy="107306"/>
          </a:xfrm>
          <a:custGeom>
            <a:avLst/>
            <a:gdLst>
              <a:gd name="connsiteX0" fmla="*/ 0 w 114427"/>
              <a:gd name="connsiteY0" fmla="*/ 0 h 133350"/>
              <a:gd name="connsiteX1" fmla="*/ 66675 w 114427"/>
              <a:gd name="connsiteY1" fmla="*/ 133350 h 133350"/>
              <a:gd name="connsiteX2" fmla="*/ 114300 w 114427"/>
              <a:gd name="connsiteY2" fmla="*/ 66675 h 133350"/>
              <a:gd name="connsiteX3" fmla="*/ 57150 w 114427"/>
              <a:gd name="connsiteY3" fmla="*/ 28575 h 133350"/>
              <a:gd name="connsiteX4" fmla="*/ 0 w 114427"/>
              <a:gd name="connsiteY4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427" h="133350">
                <a:moveTo>
                  <a:pt x="0" y="0"/>
                </a:moveTo>
                <a:lnTo>
                  <a:pt x="66675" y="133350"/>
                </a:lnTo>
                <a:cubicBezTo>
                  <a:pt x="82550" y="111125"/>
                  <a:pt x="116773" y="93875"/>
                  <a:pt x="114300" y="66675"/>
                </a:cubicBezTo>
                <a:cubicBezTo>
                  <a:pt x="112227" y="43874"/>
                  <a:pt x="78870" y="35815"/>
                  <a:pt x="57150" y="285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985" y="4912495"/>
            <a:ext cx="289777" cy="527950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29" y="4890324"/>
            <a:ext cx="289777" cy="52795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16" y="4900177"/>
            <a:ext cx="289777" cy="527950"/>
          </a:xfrm>
          <a:prstGeom prst="rect">
            <a:avLst/>
          </a:prstGeom>
        </p:spPr>
      </p:pic>
      <p:pic>
        <p:nvPicPr>
          <p:cNvPr id="59" name="Picture 2" descr="RÃ©sultat de recherche d'images pour &quot;oak clipart&quot;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724" y="5367963"/>
            <a:ext cx="407183" cy="3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25" y="6379221"/>
            <a:ext cx="233511" cy="42543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85" y="6379221"/>
            <a:ext cx="212468" cy="3871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670083" y="6404740"/>
            <a:ext cx="99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infesté</a:t>
            </a:r>
            <a:endParaRPr lang="fr-FR" i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8821748" y="6402256"/>
            <a:ext cx="1703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non infesté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863" y="2443794"/>
            <a:ext cx="464943" cy="84709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10" y="2353930"/>
            <a:ext cx="464943" cy="84709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557" y="2489279"/>
            <a:ext cx="464943" cy="847090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1" y="2443794"/>
            <a:ext cx="464943" cy="847090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645" y="3871481"/>
            <a:ext cx="448448" cy="817034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372" y="3497236"/>
            <a:ext cx="448448" cy="817034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911" y="3826821"/>
            <a:ext cx="448448" cy="817034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61" y="3779229"/>
            <a:ext cx="448448" cy="817034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638" y="3452576"/>
            <a:ext cx="448448" cy="817034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730" y="3816015"/>
            <a:ext cx="464943" cy="847090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786" y="2674511"/>
            <a:ext cx="448448" cy="817034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463" y="2347858"/>
            <a:ext cx="448448" cy="8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76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114424" y="390525"/>
            <a:ext cx="10696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Est-ce que la composition du peuplement </a:t>
            </a:r>
            <a:r>
              <a:rPr lang="fr-FR" sz="2400" b="1" dirty="0"/>
              <a:t>modifie l’effet de </a:t>
            </a:r>
            <a:r>
              <a:rPr lang="fr-FR" sz="2400" dirty="0"/>
              <a:t>la proportion de forêt sur la prévalence de la chenille processionnaire?  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flipV="1">
            <a:off x="1156669" y="2395664"/>
            <a:ext cx="0" cy="2617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143532" y="5012740"/>
            <a:ext cx="33869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3001235" y="5099450"/>
            <a:ext cx="201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proportion de pins</a:t>
            </a:r>
          </a:p>
        </p:txBody>
      </p:sp>
      <p:sp>
        <p:nvSpPr>
          <p:cNvPr id="29" name="ZoneTexte 28"/>
          <p:cNvSpPr txBox="1"/>
          <p:nvPr/>
        </p:nvSpPr>
        <p:spPr>
          <a:xfrm rot="16200000">
            <a:off x="-735109" y="3384385"/>
            <a:ext cx="284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Proportion de pins infestés</a:t>
            </a: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1369504" y="2576967"/>
            <a:ext cx="2892972" cy="219929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1404171" y="3569368"/>
            <a:ext cx="3088290" cy="129371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233809" y="2277690"/>
            <a:ext cx="1781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petits massifs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(paysage fragmenté)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3211141" y="4003080"/>
            <a:ext cx="225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grands massifs</a:t>
            </a:r>
          </a:p>
          <a:p>
            <a:r>
              <a:rPr lang="fr-FR" dirty="0">
                <a:solidFill>
                  <a:srgbClr val="C00000"/>
                </a:solidFill>
              </a:rPr>
              <a:t>(paysage forestier)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7152059" y="5739192"/>
            <a:ext cx="487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Proportion de pins dans le peuplement</a:t>
            </a:r>
          </a:p>
        </p:txBody>
      </p:sp>
      <p:cxnSp>
        <p:nvCxnSpPr>
          <p:cNvPr id="35" name="Connecteur droit avec flèche 34"/>
          <p:cNvCxnSpPr/>
          <p:nvPr/>
        </p:nvCxnSpPr>
        <p:spPr>
          <a:xfrm flipV="1">
            <a:off x="7811610" y="2443794"/>
            <a:ext cx="0" cy="238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7802085" y="4805336"/>
            <a:ext cx="30827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RÃ©sultat de recherche d'images pour &quot;oak clipart&quot;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428" y="4900177"/>
            <a:ext cx="407183" cy="3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5" y="5091536"/>
            <a:ext cx="289777" cy="527950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 rot="16200000">
            <a:off x="4932276" y="3183546"/>
            <a:ext cx="3092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Proportion de forêt dans le paysage</a:t>
            </a:r>
          </a:p>
        </p:txBody>
      </p:sp>
      <p:sp>
        <p:nvSpPr>
          <p:cNvPr id="61" name="Forme libre 60"/>
          <p:cNvSpPr/>
          <p:nvPr/>
        </p:nvSpPr>
        <p:spPr>
          <a:xfrm>
            <a:off x="6903963" y="4097343"/>
            <a:ext cx="837965" cy="582575"/>
          </a:xfrm>
          <a:custGeom>
            <a:avLst/>
            <a:gdLst>
              <a:gd name="connsiteX0" fmla="*/ 185708 w 1323325"/>
              <a:gd name="connsiteY0" fmla="*/ 219075 h 923925"/>
              <a:gd name="connsiteX1" fmla="*/ 23783 w 1323325"/>
              <a:gd name="connsiteY1" fmla="*/ 466725 h 923925"/>
              <a:gd name="connsiteX2" fmla="*/ 14258 w 1323325"/>
              <a:gd name="connsiteY2" fmla="*/ 790575 h 923925"/>
              <a:gd name="connsiteX3" fmla="*/ 23783 w 1323325"/>
              <a:gd name="connsiteY3" fmla="*/ 828675 h 923925"/>
              <a:gd name="connsiteX4" fmla="*/ 80933 w 1323325"/>
              <a:gd name="connsiteY4" fmla="*/ 847725 h 923925"/>
              <a:gd name="connsiteX5" fmla="*/ 119033 w 1323325"/>
              <a:gd name="connsiteY5" fmla="*/ 866775 h 923925"/>
              <a:gd name="connsiteX6" fmla="*/ 147608 w 1323325"/>
              <a:gd name="connsiteY6" fmla="*/ 885825 h 923925"/>
              <a:gd name="connsiteX7" fmla="*/ 176183 w 1323325"/>
              <a:gd name="connsiteY7" fmla="*/ 895350 h 923925"/>
              <a:gd name="connsiteX8" fmla="*/ 242858 w 1323325"/>
              <a:gd name="connsiteY8" fmla="*/ 923925 h 923925"/>
              <a:gd name="connsiteX9" fmla="*/ 547658 w 1323325"/>
              <a:gd name="connsiteY9" fmla="*/ 914400 h 923925"/>
              <a:gd name="connsiteX10" fmla="*/ 633383 w 1323325"/>
              <a:gd name="connsiteY10" fmla="*/ 885825 h 923925"/>
              <a:gd name="connsiteX11" fmla="*/ 690533 w 1323325"/>
              <a:gd name="connsiteY11" fmla="*/ 866775 h 923925"/>
              <a:gd name="connsiteX12" fmla="*/ 719108 w 1323325"/>
              <a:gd name="connsiteY12" fmla="*/ 857250 h 923925"/>
              <a:gd name="connsiteX13" fmla="*/ 747683 w 1323325"/>
              <a:gd name="connsiteY13" fmla="*/ 838200 h 923925"/>
              <a:gd name="connsiteX14" fmla="*/ 842933 w 1323325"/>
              <a:gd name="connsiteY14" fmla="*/ 809625 h 923925"/>
              <a:gd name="connsiteX15" fmla="*/ 900083 w 1323325"/>
              <a:gd name="connsiteY15" fmla="*/ 781050 h 923925"/>
              <a:gd name="connsiteX16" fmla="*/ 947708 w 1323325"/>
              <a:gd name="connsiteY16" fmla="*/ 762000 h 923925"/>
              <a:gd name="connsiteX17" fmla="*/ 1052483 w 1323325"/>
              <a:gd name="connsiteY17" fmla="*/ 752475 h 923925"/>
              <a:gd name="connsiteX18" fmla="*/ 1100108 w 1323325"/>
              <a:gd name="connsiteY18" fmla="*/ 742950 h 923925"/>
              <a:gd name="connsiteX19" fmla="*/ 1157258 w 1323325"/>
              <a:gd name="connsiteY19" fmla="*/ 723900 h 923925"/>
              <a:gd name="connsiteX20" fmla="*/ 1185833 w 1323325"/>
              <a:gd name="connsiteY20" fmla="*/ 714375 h 923925"/>
              <a:gd name="connsiteX21" fmla="*/ 1223933 w 1323325"/>
              <a:gd name="connsiteY21" fmla="*/ 704850 h 923925"/>
              <a:gd name="connsiteX22" fmla="*/ 1252508 w 1323325"/>
              <a:gd name="connsiteY22" fmla="*/ 685800 h 923925"/>
              <a:gd name="connsiteX23" fmla="*/ 1309658 w 1323325"/>
              <a:gd name="connsiteY23" fmla="*/ 628650 h 923925"/>
              <a:gd name="connsiteX24" fmla="*/ 1309658 w 1323325"/>
              <a:gd name="connsiteY24" fmla="*/ 514350 h 923925"/>
              <a:gd name="connsiteX25" fmla="*/ 1252508 w 1323325"/>
              <a:gd name="connsiteY25" fmla="*/ 476250 h 923925"/>
              <a:gd name="connsiteX26" fmla="*/ 1185833 w 1323325"/>
              <a:gd name="connsiteY26" fmla="*/ 438150 h 923925"/>
              <a:gd name="connsiteX27" fmla="*/ 1157258 w 1323325"/>
              <a:gd name="connsiteY27" fmla="*/ 428625 h 923925"/>
              <a:gd name="connsiteX28" fmla="*/ 1128683 w 1323325"/>
              <a:gd name="connsiteY28" fmla="*/ 409575 h 923925"/>
              <a:gd name="connsiteX29" fmla="*/ 1071533 w 1323325"/>
              <a:gd name="connsiteY29" fmla="*/ 390525 h 923925"/>
              <a:gd name="connsiteX30" fmla="*/ 1042958 w 1323325"/>
              <a:gd name="connsiteY30" fmla="*/ 371475 h 923925"/>
              <a:gd name="connsiteX31" fmla="*/ 928658 w 1323325"/>
              <a:gd name="connsiteY31" fmla="*/ 314325 h 923925"/>
              <a:gd name="connsiteX32" fmla="*/ 881033 w 1323325"/>
              <a:gd name="connsiteY32" fmla="*/ 285750 h 923925"/>
              <a:gd name="connsiteX33" fmla="*/ 852458 w 1323325"/>
              <a:gd name="connsiteY33" fmla="*/ 247650 h 923925"/>
              <a:gd name="connsiteX34" fmla="*/ 766733 w 1323325"/>
              <a:gd name="connsiteY34" fmla="*/ 171450 h 923925"/>
              <a:gd name="connsiteX35" fmla="*/ 747683 w 1323325"/>
              <a:gd name="connsiteY35" fmla="*/ 133350 h 923925"/>
              <a:gd name="connsiteX36" fmla="*/ 719108 w 1323325"/>
              <a:gd name="connsiteY36" fmla="*/ 114300 h 923925"/>
              <a:gd name="connsiteX37" fmla="*/ 709583 w 1323325"/>
              <a:gd name="connsiteY37" fmla="*/ 85725 h 923925"/>
              <a:gd name="connsiteX38" fmla="*/ 623858 w 1323325"/>
              <a:gd name="connsiteY38" fmla="*/ 9525 h 923925"/>
              <a:gd name="connsiteX39" fmla="*/ 595283 w 1323325"/>
              <a:gd name="connsiteY39" fmla="*/ 0 h 923925"/>
              <a:gd name="connsiteX40" fmla="*/ 509558 w 1323325"/>
              <a:gd name="connsiteY40" fmla="*/ 9525 h 923925"/>
              <a:gd name="connsiteX41" fmla="*/ 480983 w 1323325"/>
              <a:gd name="connsiteY41" fmla="*/ 19050 h 923925"/>
              <a:gd name="connsiteX42" fmla="*/ 414308 w 1323325"/>
              <a:gd name="connsiteY42" fmla="*/ 28575 h 923925"/>
              <a:gd name="connsiteX43" fmla="*/ 357158 w 1323325"/>
              <a:gd name="connsiteY43" fmla="*/ 57150 h 923925"/>
              <a:gd name="connsiteX44" fmla="*/ 309533 w 1323325"/>
              <a:gd name="connsiteY44" fmla="*/ 104775 h 923925"/>
              <a:gd name="connsiteX45" fmla="*/ 233333 w 1323325"/>
              <a:gd name="connsiteY45" fmla="*/ 190500 h 923925"/>
              <a:gd name="connsiteX46" fmla="*/ 204758 w 1323325"/>
              <a:gd name="connsiteY46" fmla="*/ 200025 h 923925"/>
              <a:gd name="connsiteX47" fmla="*/ 185708 w 1323325"/>
              <a:gd name="connsiteY47" fmla="*/ 219075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323325" h="923925">
                <a:moveTo>
                  <a:pt x="185708" y="219075"/>
                </a:moveTo>
                <a:cubicBezTo>
                  <a:pt x="155546" y="263525"/>
                  <a:pt x="77758" y="384175"/>
                  <a:pt x="23783" y="466725"/>
                </a:cubicBezTo>
                <a:cubicBezTo>
                  <a:pt x="-10322" y="620196"/>
                  <a:pt x="-2347" y="549798"/>
                  <a:pt x="14258" y="790575"/>
                </a:cubicBezTo>
                <a:cubicBezTo>
                  <a:pt x="15159" y="803635"/>
                  <a:pt x="13844" y="820156"/>
                  <a:pt x="23783" y="828675"/>
                </a:cubicBezTo>
                <a:cubicBezTo>
                  <a:pt x="39029" y="841743"/>
                  <a:pt x="62972" y="838745"/>
                  <a:pt x="80933" y="847725"/>
                </a:cubicBezTo>
                <a:cubicBezTo>
                  <a:pt x="93633" y="854075"/>
                  <a:pt x="106705" y="859730"/>
                  <a:pt x="119033" y="866775"/>
                </a:cubicBezTo>
                <a:cubicBezTo>
                  <a:pt x="128972" y="872455"/>
                  <a:pt x="137369" y="880705"/>
                  <a:pt x="147608" y="885825"/>
                </a:cubicBezTo>
                <a:cubicBezTo>
                  <a:pt x="156588" y="890315"/>
                  <a:pt x="167203" y="890860"/>
                  <a:pt x="176183" y="895350"/>
                </a:cubicBezTo>
                <a:cubicBezTo>
                  <a:pt x="241962" y="928239"/>
                  <a:pt x="163564" y="904101"/>
                  <a:pt x="242858" y="923925"/>
                </a:cubicBezTo>
                <a:cubicBezTo>
                  <a:pt x="344458" y="920750"/>
                  <a:pt x="446324" y="922400"/>
                  <a:pt x="547658" y="914400"/>
                </a:cubicBezTo>
                <a:lnTo>
                  <a:pt x="633383" y="885825"/>
                </a:lnTo>
                <a:lnTo>
                  <a:pt x="690533" y="866775"/>
                </a:lnTo>
                <a:cubicBezTo>
                  <a:pt x="700058" y="863600"/>
                  <a:pt x="710754" y="862819"/>
                  <a:pt x="719108" y="857250"/>
                </a:cubicBezTo>
                <a:cubicBezTo>
                  <a:pt x="728633" y="850900"/>
                  <a:pt x="737222" y="842849"/>
                  <a:pt x="747683" y="838200"/>
                </a:cubicBezTo>
                <a:cubicBezTo>
                  <a:pt x="777498" y="824949"/>
                  <a:pt x="811268" y="817541"/>
                  <a:pt x="842933" y="809625"/>
                </a:cubicBezTo>
                <a:cubicBezTo>
                  <a:pt x="886285" y="780723"/>
                  <a:pt x="855014" y="797951"/>
                  <a:pt x="900083" y="781050"/>
                </a:cubicBezTo>
                <a:cubicBezTo>
                  <a:pt x="916092" y="775047"/>
                  <a:pt x="930903" y="765151"/>
                  <a:pt x="947708" y="762000"/>
                </a:cubicBezTo>
                <a:cubicBezTo>
                  <a:pt x="982176" y="755537"/>
                  <a:pt x="1017558" y="755650"/>
                  <a:pt x="1052483" y="752475"/>
                </a:cubicBezTo>
                <a:cubicBezTo>
                  <a:pt x="1068358" y="749300"/>
                  <a:pt x="1084489" y="747210"/>
                  <a:pt x="1100108" y="742950"/>
                </a:cubicBezTo>
                <a:cubicBezTo>
                  <a:pt x="1119481" y="737666"/>
                  <a:pt x="1138208" y="730250"/>
                  <a:pt x="1157258" y="723900"/>
                </a:cubicBezTo>
                <a:cubicBezTo>
                  <a:pt x="1166783" y="720725"/>
                  <a:pt x="1176093" y="716810"/>
                  <a:pt x="1185833" y="714375"/>
                </a:cubicBezTo>
                <a:lnTo>
                  <a:pt x="1223933" y="704850"/>
                </a:lnTo>
                <a:cubicBezTo>
                  <a:pt x="1233458" y="698500"/>
                  <a:pt x="1243952" y="693405"/>
                  <a:pt x="1252508" y="685800"/>
                </a:cubicBezTo>
                <a:cubicBezTo>
                  <a:pt x="1272644" y="667902"/>
                  <a:pt x="1309658" y="628650"/>
                  <a:pt x="1309658" y="628650"/>
                </a:cubicBezTo>
                <a:cubicBezTo>
                  <a:pt x="1324561" y="583940"/>
                  <a:pt x="1330926" y="578153"/>
                  <a:pt x="1309658" y="514350"/>
                </a:cubicBezTo>
                <a:cubicBezTo>
                  <a:pt x="1298824" y="481849"/>
                  <a:pt x="1275347" y="487669"/>
                  <a:pt x="1252508" y="476250"/>
                </a:cubicBezTo>
                <a:cubicBezTo>
                  <a:pt x="1156849" y="428421"/>
                  <a:pt x="1302725" y="488247"/>
                  <a:pt x="1185833" y="438150"/>
                </a:cubicBezTo>
                <a:cubicBezTo>
                  <a:pt x="1176605" y="434195"/>
                  <a:pt x="1166238" y="433115"/>
                  <a:pt x="1157258" y="428625"/>
                </a:cubicBezTo>
                <a:cubicBezTo>
                  <a:pt x="1147019" y="423505"/>
                  <a:pt x="1139144" y="414224"/>
                  <a:pt x="1128683" y="409575"/>
                </a:cubicBezTo>
                <a:cubicBezTo>
                  <a:pt x="1110333" y="401420"/>
                  <a:pt x="1088241" y="401664"/>
                  <a:pt x="1071533" y="390525"/>
                </a:cubicBezTo>
                <a:cubicBezTo>
                  <a:pt x="1062008" y="384175"/>
                  <a:pt x="1053419" y="376124"/>
                  <a:pt x="1042958" y="371475"/>
                </a:cubicBezTo>
                <a:cubicBezTo>
                  <a:pt x="908198" y="311582"/>
                  <a:pt x="1066240" y="401877"/>
                  <a:pt x="928658" y="314325"/>
                </a:cubicBezTo>
                <a:cubicBezTo>
                  <a:pt x="913039" y="304386"/>
                  <a:pt x="881033" y="285750"/>
                  <a:pt x="881033" y="285750"/>
                </a:cubicBezTo>
                <a:cubicBezTo>
                  <a:pt x="871508" y="273050"/>
                  <a:pt x="863005" y="259515"/>
                  <a:pt x="852458" y="247650"/>
                </a:cubicBezTo>
                <a:cubicBezTo>
                  <a:pt x="813224" y="203512"/>
                  <a:pt x="808922" y="203092"/>
                  <a:pt x="766733" y="171450"/>
                </a:cubicBezTo>
                <a:cubicBezTo>
                  <a:pt x="760383" y="158750"/>
                  <a:pt x="756773" y="144258"/>
                  <a:pt x="747683" y="133350"/>
                </a:cubicBezTo>
                <a:cubicBezTo>
                  <a:pt x="740354" y="124556"/>
                  <a:pt x="726259" y="123239"/>
                  <a:pt x="719108" y="114300"/>
                </a:cubicBezTo>
                <a:cubicBezTo>
                  <a:pt x="712836" y="106460"/>
                  <a:pt x="715747" y="93650"/>
                  <a:pt x="709583" y="85725"/>
                </a:cubicBezTo>
                <a:cubicBezTo>
                  <a:pt x="693519" y="65071"/>
                  <a:pt x="653951" y="24572"/>
                  <a:pt x="623858" y="9525"/>
                </a:cubicBezTo>
                <a:cubicBezTo>
                  <a:pt x="614878" y="5035"/>
                  <a:pt x="604808" y="3175"/>
                  <a:pt x="595283" y="0"/>
                </a:cubicBezTo>
                <a:cubicBezTo>
                  <a:pt x="566708" y="3175"/>
                  <a:pt x="537918" y="4798"/>
                  <a:pt x="509558" y="9525"/>
                </a:cubicBezTo>
                <a:cubicBezTo>
                  <a:pt x="499654" y="11176"/>
                  <a:pt x="490828" y="17081"/>
                  <a:pt x="480983" y="19050"/>
                </a:cubicBezTo>
                <a:cubicBezTo>
                  <a:pt x="458968" y="23453"/>
                  <a:pt x="436533" y="25400"/>
                  <a:pt x="414308" y="28575"/>
                </a:cubicBezTo>
                <a:cubicBezTo>
                  <a:pt x="391067" y="36322"/>
                  <a:pt x="375622" y="38686"/>
                  <a:pt x="357158" y="57150"/>
                </a:cubicBezTo>
                <a:cubicBezTo>
                  <a:pt x="293658" y="120650"/>
                  <a:pt x="385733" y="53975"/>
                  <a:pt x="309533" y="104775"/>
                </a:cubicBezTo>
                <a:cubicBezTo>
                  <a:pt x="291381" y="132003"/>
                  <a:pt x="261295" y="181179"/>
                  <a:pt x="233333" y="190500"/>
                </a:cubicBezTo>
                <a:cubicBezTo>
                  <a:pt x="223808" y="193675"/>
                  <a:pt x="213738" y="195535"/>
                  <a:pt x="204758" y="200025"/>
                </a:cubicBezTo>
                <a:cubicBezTo>
                  <a:pt x="183217" y="210795"/>
                  <a:pt x="215870" y="174625"/>
                  <a:pt x="185708" y="21907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orme libre 61"/>
          <p:cNvSpPr/>
          <p:nvPr/>
        </p:nvSpPr>
        <p:spPr>
          <a:xfrm>
            <a:off x="7030176" y="2618050"/>
            <a:ext cx="693022" cy="471507"/>
          </a:xfrm>
          <a:custGeom>
            <a:avLst/>
            <a:gdLst>
              <a:gd name="connsiteX0" fmla="*/ 185708 w 1323325"/>
              <a:gd name="connsiteY0" fmla="*/ 219075 h 923925"/>
              <a:gd name="connsiteX1" fmla="*/ 23783 w 1323325"/>
              <a:gd name="connsiteY1" fmla="*/ 466725 h 923925"/>
              <a:gd name="connsiteX2" fmla="*/ 14258 w 1323325"/>
              <a:gd name="connsiteY2" fmla="*/ 790575 h 923925"/>
              <a:gd name="connsiteX3" fmla="*/ 23783 w 1323325"/>
              <a:gd name="connsiteY3" fmla="*/ 828675 h 923925"/>
              <a:gd name="connsiteX4" fmla="*/ 80933 w 1323325"/>
              <a:gd name="connsiteY4" fmla="*/ 847725 h 923925"/>
              <a:gd name="connsiteX5" fmla="*/ 119033 w 1323325"/>
              <a:gd name="connsiteY5" fmla="*/ 866775 h 923925"/>
              <a:gd name="connsiteX6" fmla="*/ 147608 w 1323325"/>
              <a:gd name="connsiteY6" fmla="*/ 885825 h 923925"/>
              <a:gd name="connsiteX7" fmla="*/ 176183 w 1323325"/>
              <a:gd name="connsiteY7" fmla="*/ 895350 h 923925"/>
              <a:gd name="connsiteX8" fmla="*/ 242858 w 1323325"/>
              <a:gd name="connsiteY8" fmla="*/ 923925 h 923925"/>
              <a:gd name="connsiteX9" fmla="*/ 547658 w 1323325"/>
              <a:gd name="connsiteY9" fmla="*/ 914400 h 923925"/>
              <a:gd name="connsiteX10" fmla="*/ 633383 w 1323325"/>
              <a:gd name="connsiteY10" fmla="*/ 885825 h 923925"/>
              <a:gd name="connsiteX11" fmla="*/ 690533 w 1323325"/>
              <a:gd name="connsiteY11" fmla="*/ 866775 h 923925"/>
              <a:gd name="connsiteX12" fmla="*/ 719108 w 1323325"/>
              <a:gd name="connsiteY12" fmla="*/ 857250 h 923925"/>
              <a:gd name="connsiteX13" fmla="*/ 747683 w 1323325"/>
              <a:gd name="connsiteY13" fmla="*/ 838200 h 923925"/>
              <a:gd name="connsiteX14" fmla="*/ 842933 w 1323325"/>
              <a:gd name="connsiteY14" fmla="*/ 809625 h 923925"/>
              <a:gd name="connsiteX15" fmla="*/ 900083 w 1323325"/>
              <a:gd name="connsiteY15" fmla="*/ 781050 h 923925"/>
              <a:gd name="connsiteX16" fmla="*/ 947708 w 1323325"/>
              <a:gd name="connsiteY16" fmla="*/ 762000 h 923925"/>
              <a:gd name="connsiteX17" fmla="*/ 1052483 w 1323325"/>
              <a:gd name="connsiteY17" fmla="*/ 752475 h 923925"/>
              <a:gd name="connsiteX18" fmla="*/ 1100108 w 1323325"/>
              <a:gd name="connsiteY18" fmla="*/ 742950 h 923925"/>
              <a:gd name="connsiteX19" fmla="*/ 1157258 w 1323325"/>
              <a:gd name="connsiteY19" fmla="*/ 723900 h 923925"/>
              <a:gd name="connsiteX20" fmla="*/ 1185833 w 1323325"/>
              <a:gd name="connsiteY20" fmla="*/ 714375 h 923925"/>
              <a:gd name="connsiteX21" fmla="*/ 1223933 w 1323325"/>
              <a:gd name="connsiteY21" fmla="*/ 704850 h 923925"/>
              <a:gd name="connsiteX22" fmla="*/ 1252508 w 1323325"/>
              <a:gd name="connsiteY22" fmla="*/ 685800 h 923925"/>
              <a:gd name="connsiteX23" fmla="*/ 1309658 w 1323325"/>
              <a:gd name="connsiteY23" fmla="*/ 628650 h 923925"/>
              <a:gd name="connsiteX24" fmla="*/ 1309658 w 1323325"/>
              <a:gd name="connsiteY24" fmla="*/ 514350 h 923925"/>
              <a:gd name="connsiteX25" fmla="*/ 1252508 w 1323325"/>
              <a:gd name="connsiteY25" fmla="*/ 476250 h 923925"/>
              <a:gd name="connsiteX26" fmla="*/ 1185833 w 1323325"/>
              <a:gd name="connsiteY26" fmla="*/ 438150 h 923925"/>
              <a:gd name="connsiteX27" fmla="*/ 1157258 w 1323325"/>
              <a:gd name="connsiteY27" fmla="*/ 428625 h 923925"/>
              <a:gd name="connsiteX28" fmla="*/ 1128683 w 1323325"/>
              <a:gd name="connsiteY28" fmla="*/ 409575 h 923925"/>
              <a:gd name="connsiteX29" fmla="*/ 1071533 w 1323325"/>
              <a:gd name="connsiteY29" fmla="*/ 390525 h 923925"/>
              <a:gd name="connsiteX30" fmla="*/ 1042958 w 1323325"/>
              <a:gd name="connsiteY30" fmla="*/ 371475 h 923925"/>
              <a:gd name="connsiteX31" fmla="*/ 928658 w 1323325"/>
              <a:gd name="connsiteY31" fmla="*/ 314325 h 923925"/>
              <a:gd name="connsiteX32" fmla="*/ 881033 w 1323325"/>
              <a:gd name="connsiteY32" fmla="*/ 285750 h 923925"/>
              <a:gd name="connsiteX33" fmla="*/ 852458 w 1323325"/>
              <a:gd name="connsiteY33" fmla="*/ 247650 h 923925"/>
              <a:gd name="connsiteX34" fmla="*/ 766733 w 1323325"/>
              <a:gd name="connsiteY34" fmla="*/ 171450 h 923925"/>
              <a:gd name="connsiteX35" fmla="*/ 747683 w 1323325"/>
              <a:gd name="connsiteY35" fmla="*/ 133350 h 923925"/>
              <a:gd name="connsiteX36" fmla="*/ 719108 w 1323325"/>
              <a:gd name="connsiteY36" fmla="*/ 114300 h 923925"/>
              <a:gd name="connsiteX37" fmla="*/ 709583 w 1323325"/>
              <a:gd name="connsiteY37" fmla="*/ 85725 h 923925"/>
              <a:gd name="connsiteX38" fmla="*/ 623858 w 1323325"/>
              <a:gd name="connsiteY38" fmla="*/ 9525 h 923925"/>
              <a:gd name="connsiteX39" fmla="*/ 595283 w 1323325"/>
              <a:gd name="connsiteY39" fmla="*/ 0 h 923925"/>
              <a:gd name="connsiteX40" fmla="*/ 509558 w 1323325"/>
              <a:gd name="connsiteY40" fmla="*/ 9525 h 923925"/>
              <a:gd name="connsiteX41" fmla="*/ 480983 w 1323325"/>
              <a:gd name="connsiteY41" fmla="*/ 19050 h 923925"/>
              <a:gd name="connsiteX42" fmla="*/ 414308 w 1323325"/>
              <a:gd name="connsiteY42" fmla="*/ 28575 h 923925"/>
              <a:gd name="connsiteX43" fmla="*/ 357158 w 1323325"/>
              <a:gd name="connsiteY43" fmla="*/ 57150 h 923925"/>
              <a:gd name="connsiteX44" fmla="*/ 309533 w 1323325"/>
              <a:gd name="connsiteY44" fmla="*/ 104775 h 923925"/>
              <a:gd name="connsiteX45" fmla="*/ 233333 w 1323325"/>
              <a:gd name="connsiteY45" fmla="*/ 190500 h 923925"/>
              <a:gd name="connsiteX46" fmla="*/ 204758 w 1323325"/>
              <a:gd name="connsiteY46" fmla="*/ 200025 h 923925"/>
              <a:gd name="connsiteX47" fmla="*/ 185708 w 1323325"/>
              <a:gd name="connsiteY47" fmla="*/ 219075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323325" h="923925">
                <a:moveTo>
                  <a:pt x="185708" y="219075"/>
                </a:moveTo>
                <a:cubicBezTo>
                  <a:pt x="155546" y="263525"/>
                  <a:pt x="77758" y="384175"/>
                  <a:pt x="23783" y="466725"/>
                </a:cubicBezTo>
                <a:cubicBezTo>
                  <a:pt x="-10322" y="620196"/>
                  <a:pt x="-2347" y="549798"/>
                  <a:pt x="14258" y="790575"/>
                </a:cubicBezTo>
                <a:cubicBezTo>
                  <a:pt x="15159" y="803635"/>
                  <a:pt x="13844" y="820156"/>
                  <a:pt x="23783" y="828675"/>
                </a:cubicBezTo>
                <a:cubicBezTo>
                  <a:pt x="39029" y="841743"/>
                  <a:pt x="62972" y="838745"/>
                  <a:pt x="80933" y="847725"/>
                </a:cubicBezTo>
                <a:cubicBezTo>
                  <a:pt x="93633" y="854075"/>
                  <a:pt x="106705" y="859730"/>
                  <a:pt x="119033" y="866775"/>
                </a:cubicBezTo>
                <a:cubicBezTo>
                  <a:pt x="128972" y="872455"/>
                  <a:pt x="137369" y="880705"/>
                  <a:pt x="147608" y="885825"/>
                </a:cubicBezTo>
                <a:cubicBezTo>
                  <a:pt x="156588" y="890315"/>
                  <a:pt x="167203" y="890860"/>
                  <a:pt x="176183" y="895350"/>
                </a:cubicBezTo>
                <a:cubicBezTo>
                  <a:pt x="241962" y="928239"/>
                  <a:pt x="163564" y="904101"/>
                  <a:pt x="242858" y="923925"/>
                </a:cubicBezTo>
                <a:cubicBezTo>
                  <a:pt x="344458" y="920750"/>
                  <a:pt x="446324" y="922400"/>
                  <a:pt x="547658" y="914400"/>
                </a:cubicBezTo>
                <a:lnTo>
                  <a:pt x="633383" y="885825"/>
                </a:lnTo>
                <a:lnTo>
                  <a:pt x="690533" y="866775"/>
                </a:lnTo>
                <a:cubicBezTo>
                  <a:pt x="700058" y="863600"/>
                  <a:pt x="710754" y="862819"/>
                  <a:pt x="719108" y="857250"/>
                </a:cubicBezTo>
                <a:cubicBezTo>
                  <a:pt x="728633" y="850900"/>
                  <a:pt x="737222" y="842849"/>
                  <a:pt x="747683" y="838200"/>
                </a:cubicBezTo>
                <a:cubicBezTo>
                  <a:pt x="777498" y="824949"/>
                  <a:pt x="811268" y="817541"/>
                  <a:pt x="842933" y="809625"/>
                </a:cubicBezTo>
                <a:cubicBezTo>
                  <a:pt x="886285" y="780723"/>
                  <a:pt x="855014" y="797951"/>
                  <a:pt x="900083" y="781050"/>
                </a:cubicBezTo>
                <a:cubicBezTo>
                  <a:pt x="916092" y="775047"/>
                  <a:pt x="930903" y="765151"/>
                  <a:pt x="947708" y="762000"/>
                </a:cubicBezTo>
                <a:cubicBezTo>
                  <a:pt x="982176" y="755537"/>
                  <a:pt x="1017558" y="755650"/>
                  <a:pt x="1052483" y="752475"/>
                </a:cubicBezTo>
                <a:cubicBezTo>
                  <a:pt x="1068358" y="749300"/>
                  <a:pt x="1084489" y="747210"/>
                  <a:pt x="1100108" y="742950"/>
                </a:cubicBezTo>
                <a:cubicBezTo>
                  <a:pt x="1119481" y="737666"/>
                  <a:pt x="1138208" y="730250"/>
                  <a:pt x="1157258" y="723900"/>
                </a:cubicBezTo>
                <a:cubicBezTo>
                  <a:pt x="1166783" y="720725"/>
                  <a:pt x="1176093" y="716810"/>
                  <a:pt x="1185833" y="714375"/>
                </a:cubicBezTo>
                <a:lnTo>
                  <a:pt x="1223933" y="704850"/>
                </a:lnTo>
                <a:cubicBezTo>
                  <a:pt x="1233458" y="698500"/>
                  <a:pt x="1243952" y="693405"/>
                  <a:pt x="1252508" y="685800"/>
                </a:cubicBezTo>
                <a:cubicBezTo>
                  <a:pt x="1272644" y="667902"/>
                  <a:pt x="1309658" y="628650"/>
                  <a:pt x="1309658" y="628650"/>
                </a:cubicBezTo>
                <a:cubicBezTo>
                  <a:pt x="1324561" y="583940"/>
                  <a:pt x="1330926" y="578153"/>
                  <a:pt x="1309658" y="514350"/>
                </a:cubicBezTo>
                <a:cubicBezTo>
                  <a:pt x="1298824" y="481849"/>
                  <a:pt x="1275347" y="487669"/>
                  <a:pt x="1252508" y="476250"/>
                </a:cubicBezTo>
                <a:cubicBezTo>
                  <a:pt x="1156849" y="428421"/>
                  <a:pt x="1302725" y="488247"/>
                  <a:pt x="1185833" y="438150"/>
                </a:cubicBezTo>
                <a:cubicBezTo>
                  <a:pt x="1176605" y="434195"/>
                  <a:pt x="1166238" y="433115"/>
                  <a:pt x="1157258" y="428625"/>
                </a:cubicBezTo>
                <a:cubicBezTo>
                  <a:pt x="1147019" y="423505"/>
                  <a:pt x="1139144" y="414224"/>
                  <a:pt x="1128683" y="409575"/>
                </a:cubicBezTo>
                <a:cubicBezTo>
                  <a:pt x="1110333" y="401420"/>
                  <a:pt x="1088241" y="401664"/>
                  <a:pt x="1071533" y="390525"/>
                </a:cubicBezTo>
                <a:cubicBezTo>
                  <a:pt x="1062008" y="384175"/>
                  <a:pt x="1053419" y="376124"/>
                  <a:pt x="1042958" y="371475"/>
                </a:cubicBezTo>
                <a:cubicBezTo>
                  <a:pt x="908198" y="311582"/>
                  <a:pt x="1066240" y="401877"/>
                  <a:pt x="928658" y="314325"/>
                </a:cubicBezTo>
                <a:cubicBezTo>
                  <a:pt x="913039" y="304386"/>
                  <a:pt x="881033" y="285750"/>
                  <a:pt x="881033" y="285750"/>
                </a:cubicBezTo>
                <a:cubicBezTo>
                  <a:pt x="871508" y="273050"/>
                  <a:pt x="863005" y="259515"/>
                  <a:pt x="852458" y="247650"/>
                </a:cubicBezTo>
                <a:cubicBezTo>
                  <a:pt x="813224" y="203512"/>
                  <a:pt x="808922" y="203092"/>
                  <a:pt x="766733" y="171450"/>
                </a:cubicBezTo>
                <a:cubicBezTo>
                  <a:pt x="760383" y="158750"/>
                  <a:pt x="756773" y="144258"/>
                  <a:pt x="747683" y="133350"/>
                </a:cubicBezTo>
                <a:cubicBezTo>
                  <a:pt x="740354" y="124556"/>
                  <a:pt x="726259" y="123239"/>
                  <a:pt x="719108" y="114300"/>
                </a:cubicBezTo>
                <a:cubicBezTo>
                  <a:pt x="712836" y="106460"/>
                  <a:pt x="715747" y="93650"/>
                  <a:pt x="709583" y="85725"/>
                </a:cubicBezTo>
                <a:cubicBezTo>
                  <a:pt x="693519" y="65071"/>
                  <a:pt x="653951" y="24572"/>
                  <a:pt x="623858" y="9525"/>
                </a:cubicBezTo>
                <a:cubicBezTo>
                  <a:pt x="614878" y="5035"/>
                  <a:pt x="604808" y="3175"/>
                  <a:pt x="595283" y="0"/>
                </a:cubicBezTo>
                <a:cubicBezTo>
                  <a:pt x="566708" y="3175"/>
                  <a:pt x="537918" y="4798"/>
                  <a:pt x="509558" y="9525"/>
                </a:cubicBezTo>
                <a:cubicBezTo>
                  <a:pt x="499654" y="11176"/>
                  <a:pt x="490828" y="17081"/>
                  <a:pt x="480983" y="19050"/>
                </a:cubicBezTo>
                <a:cubicBezTo>
                  <a:pt x="458968" y="23453"/>
                  <a:pt x="436533" y="25400"/>
                  <a:pt x="414308" y="28575"/>
                </a:cubicBezTo>
                <a:cubicBezTo>
                  <a:pt x="391067" y="36322"/>
                  <a:pt x="375622" y="38686"/>
                  <a:pt x="357158" y="57150"/>
                </a:cubicBezTo>
                <a:cubicBezTo>
                  <a:pt x="293658" y="120650"/>
                  <a:pt x="385733" y="53975"/>
                  <a:pt x="309533" y="104775"/>
                </a:cubicBezTo>
                <a:cubicBezTo>
                  <a:pt x="291381" y="132003"/>
                  <a:pt x="261295" y="181179"/>
                  <a:pt x="233333" y="190500"/>
                </a:cubicBezTo>
                <a:cubicBezTo>
                  <a:pt x="223808" y="193675"/>
                  <a:pt x="213738" y="195535"/>
                  <a:pt x="204758" y="200025"/>
                </a:cubicBezTo>
                <a:cubicBezTo>
                  <a:pt x="183217" y="210795"/>
                  <a:pt x="215870" y="174625"/>
                  <a:pt x="185708" y="2190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orme libre 62"/>
          <p:cNvSpPr/>
          <p:nvPr/>
        </p:nvSpPr>
        <p:spPr>
          <a:xfrm>
            <a:off x="7152059" y="4303986"/>
            <a:ext cx="165782" cy="122636"/>
          </a:xfrm>
          <a:custGeom>
            <a:avLst/>
            <a:gdLst>
              <a:gd name="connsiteX0" fmla="*/ 0 w 323850"/>
              <a:gd name="connsiteY0" fmla="*/ 39815 h 404602"/>
              <a:gd name="connsiteX1" fmla="*/ 0 w 323850"/>
              <a:gd name="connsiteY1" fmla="*/ 39815 h 404602"/>
              <a:gd name="connsiteX2" fmla="*/ 152400 w 323850"/>
              <a:gd name="connsiteY2" fmla="*/ 392240 h 404602"/>
              <a:gd name="connsiteX3" fmla="*/ 180975 w 323850"/>
              <a:gd name="connsiteY3" fmla="*/ 363665 h 404602"/>
              <a:gd name="connsiteX4" fmla="*/ 190500 w 323850"/>
              <a:gd name="connsiteY4" fmla="*/ 335090 h 404602"/>
              <a:gd name="connsiteX5" fmla="*/ 228600 w 323850"/>
              <a:gd name="connsiteY5" fmla="*/ 277940 h 404602"/>
              <a:gd name="connsiteX6" fmla="*/ 266700 w 323850"/>
              <a:gd name="connsiteY6" fmla="*/ 220790 h 404602"/>
              <a:gd name="connsiteX7" fmla="*/ 285750 w 323850"/>
              <a:gd name="connsiteY7" fmla="*/ 192215 h 404602"/>
              <a:gd name="connsiteX8" fmla="*/ 295275 w 323850"/>
              <a:gd name="connsiteY8" fmla="*/ 163640 h 404602"/>
              <a:gd name="connsiteX9" fmla="*/ 323850 w 323850"/>
              <a:gd name="connsiteY9" fmla="*/ 144590 h 404602"/>
              <a:gd name="connsiteX10" fmla="*/ 314325 w 323850"/>
              <a:gd name="connsiteY10" fmla="*/ 49340 h 404602"/>
              <a:gd name="connsiteX11" fmla="*/ 285750 w 323850"/>
              <a:gd name="connsiteY11" fmla="*/ 20765 h 404602"/>
              <a:gd name="connsiteX12" fmla="*/ 219075 w 323850"/>
              <a:gd name="connsiteY12" fmla="*/ 1715 h 404602"/>
              <a:gd name="connsiteX13" fmla="*/ 19050 w 323850"/>
              <a:gd name="connsiteY13" fmla="*/ 30290 h 404602"/>
              <a:gd name="connsiteX14" fmla="*/ 0 w 323850"/>
              <a:gd name="connsiteY14" fmla="*/ 39815 h 40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850" h="404602">
                <a:moveTo>
                  <a:pt x="0" y="39815"/>
                </a:moveTo>
                <a:lnTo>
                  <a:pt x="0" y="39815"/>
                </a:lnTo>
                <a:cubicBezTo>
                  <a:pt x="37710" y="244528"/>
                  <a:pt x="-47246" y="458789"/>
                  <a:pt x="152400" y="392240"/>
                </a:cubicBezTo>
                <a:cubicBezTo>
                  <a:pt x="165179" y="387980"/>
                  <a:pt x="171450" y="373190"/>
                  <a:pt x="180975" y="363665"/>
                </a:cubicBezTo>
                <a:cubicBezTo>
                  <a:pt x="184150" y="354140"/>
                  <a:pt x="185624" y="343867"/>
                  <a:pt x="190500" y="335090"/>
                </a:cubicBezTo>
                <a:cubicBezTo>
                  <a:pt x="201619" y="315076"/>
                  <a:pt x="215900" y="296990"/>
                  <a:pt x="228600" y="277940"/>
                </a:cubicBezTo>
                <a:lnTo>
                  <a:pt x="266700" y="220790"/>
                </a:lnTo>
                <a:cubicBezTo>
                  <a:pt x="273050" y="211265"/>
                  <a:pt x="282130" y="203075"/>
                  <a:pt x="285750" y="192215"/>
                </a:cubicBezTo>
                <a:cubicBezTo>
                  <a:pt x="288925" y="182690"/>
                  <a:pt x="289003" y="171480"/>
                  <a:pt x="295275" y="163640"/>
                </a:cubicBezTo>
                <a:cubicBezTo>
                  <a:pt x="302426" y="154701"/>
                  <a:pt x="314325" y="150940"/>
                  <a:pt x="323850" y="144590"/>
                </a:cubicBezTo>
                <a:cubicBezTo>
                  <a:pt x="320675" y="112840"/>
                  <a:pt x="323709" y="79837"/>
                  <a:pt x="314325" y="49340"/>
                </a:cubicBezTo>
                <a:cubicBezTo>
                  <a:pt x="310364" y="36465"/>
                  <a:pt x="296958" y="28237"/>
                  <a:pt x="285750" y="20765"/>
                </a:cubicBezTo>
                <a:cubicBezTo>
                  <a:pt x="277551" y="15299"/>
                  <a:pt x="224156" y="2985"/>
                  <a:pt x="219075" y="1715"/>
                </a:cubicBezTo>
                <a:cubicBezTo>
                  <a:pt x="81915" y="9335"/>
                  <a:pt x="86106" y="-20002"/>
                  <a:pt x="19050" y="30290"/>
                </a:cubicBezTo>
                <a:cubicBezTo>
                  <a:pt x="15458" y="32984"/>
                  <a:pt x="3175" y="38228"/>
                  <a:pt x="0" y="398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orme libre 63"/>
          <p:cNvSpPr/>
          <p:nvPr/>
        </p:nvSpPr>
        <p:spPr>
          <a:xfrm>
            <a:off x="7199842" y="4511142"/>
            <a:ext cx="99580" cy="107306"/>
          </a:xfrm>
          <a:custGeom>
            <a:avLst/>
            <a:gdLst>
              <a:gd name="connsiteX0" fmla="*/ 0 w 114427"/>
              <a:gd name="connsiteY0" fmla="*/ 0 h 133350"/>
              <a:gd name="connsiteX1" fmla="*/ 66675 w 114427"/>
              <a:gd name="connsiteY1" fmla="*/ 133350 h 133350"/>
              <a:gd name="connsiteX2" fmla="*/ 114300 w 114427"/>
              <a:gd name="connsiteY2" fmla="*/ 66675 h 133350"/>
              <a:gd name="connsiteX3" fmla="*/ 57150 w 114427"/>
              <a:gd name="connsiteY3" fmla="*/ 28575 h 133350"/>
              <a:gd name="connsiteX4" fmla="*/ 0 w 114427"/>
              <a:gd name="connsiteY4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427" h="133350">
                <a:moveTo>
                  <a:pt x="0" y="0"/>
                </a:moveTo>
                <a:lnTo>
                  <a:pt x="66675" y="133350"/>
                </a:lnTo>
                <a:cubicBezTo>
                  <a:pt x="82550" y="111125"/>
                  <a:pt x="116773" y="93875"/>
                  <a:pt x="114300" y="66675"/>
                </a:cubicBezTo>
                <a:cubicBezTo>
                  <a:pt x="112227" y="43874"/>
                  <a:pt x="78870" y="35815"/>
                  <a:pt x="57150" y="285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5" name="Image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985" y="4912495"/>
            <a:ext cx="289777" cy="527950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29" y="4890324"/>
            <a:ext cx="289777" cy="527950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16" y="4900177"/>
            <a:ext cx="289777" cy="527950"/>
          </a:xfrm>
          <a:prstGeom prst="rect">
            <a:avLst/>
          </a:prstGeom>
        </p:spPr>
      </p:pic>
      <p:pic>
        <p:nvPicPr>
          <p:cNvPr id="68" name="Picture 2" descr="RÃ©sultat de recherche d'images pour &quot;oak clipart&quot;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724" y="5367963"/>
            <a:ext cx="407183" cy="3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25" y="6379221"/>
            <a:ext cx="233511" cy="425437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85" y="6379221"/>
            <a:ext cx="212468" cy="387100"/>
          </a:xfrm>
          <a:prstGeom prst="rect">
            <a:avLst/>
          </a:prstGeom>
        </p:spPr>
      </p:pic>
      <p:sp>
        <p:nvSpPr>
          <p:cNvPr id="71" name="ZoneTexte 70"/>
          <p:cNvSpPr txBox="1"/>
          <p:nvPr/>
        </p:nvSpPr>
        <p:spPr>
          <a:xfrm>
            <a:off x="7670083" y="6404740"/>
            <a:ext cx="99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infesté</a:t>
            </a:r>
            <a:endParaRPr lang="fr-FR" i="1" dirty="0"/>
          </a:p>
        </p:txBody>
      </p:sp>
      <p:sp>
        <p:nvSpPr>
          <p:cNvPr id="72" name="ZoneTexte 71"/>
          <p:cNvSpPr txBox="1"/>
          <p:nvPr/>
        </p:nvSpPr>
        <p:spPr>
          <a:xfrm>
            <a:off x="8821748" y="6402256"/>
            <a:ext cx="1703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non infesté</a:t>
            </a:r>
          </a:p>
        </p:txBody>
      </p:sp>
      <p:pic>
        <p:nvPicPr>
          <p:cNvPr id="73" name="Image 72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863" y="2443794"/>
            <a:ext cx="464943" cy="847090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10" y="2353930"/>
            <a:ext cx="464943" cy="847090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557" y="2489279"/>
            <a:ext cx="464943" cy="847090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1" y="2443794"/>
            <a:ext cx="464943" cy="847090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645" y="3871481"/>
            <a:ext cx="448448" cy="817034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372" y="3497236"/>
            <a:ext cx="448448" cy="817034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911" y="3826821"/>
            <a:ext cx="448448" cy="817034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61" y="3779229"/>
            <a:ext cx="448448" cy="817034"/>
          </a:xfrm>
          <a:prstGeom prst="rect">
            <a:avLst/>
          </a:prstGeom>
        </p:spPr>
      </p:pic>
      <p:pic>
        <p:nvPicPr>
          <p:cNvPr id="81" name="Image 8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638" y="3452576"/>
            <a:ext cx="448448" cy="817034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730" y="3816015"/>
            <a:ext cx="464943" cy="847090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786" y="2674511"/>
            <a:ext cx="448448" cy="817034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463" y="2347858"/>
            <a:ext cx="448448" cy="8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57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114424" y="390525"/>
            <a:ext cx="10696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Est-ce que la composition du peuplement </a:t>
            </a:r>
            <a:r>
              <a:rPr lang="fr-FR" sz="2400" b="1" dirty="0"/>
              <a:t>modifie l’effet de </a:t>
            </a:r>
            <a:r>
              <a:rPr lang="fr-FR" sz="2400" dirty="0"/>
              <a:t>la proportion de forêt sur la prévalence de la chenille processionnaire? 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33" y="1330056"/>
            <a:ext cx="5666667" cy="526666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6" y="1330056"/>
            <a:ext cx="5666667" cy="5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8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878482" y="1336362"/>
            <a:ext cx="2795651" cy="5464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5887080" y="1326474"/>
            <a:ext cx="2795651" cy="5464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935386" y="1313945"/>
            <a:ext cx="2795651" cy="5464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07617" y="1281091"/>
            <a:ext cx="2671726" cy="5464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133" y="136525"/>
            <a:ext cx="10515600" cy="1325563"/>
          </a:xfrm>
        </p:spPr>
        <p:txBody>
          <a:bodyPr/>
          <a:lstStyle/>
          <a:p>
            <a:r>
              <a:rPr lang="fr-FR" dirty="0"/>
              <a:t>Ce qu’on va faire dans ce cours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634" y="292971"/>
            <a:ext cx="741167" cy="741167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9829801" y="478889"/>
            <a:ext cx="247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EPHE_covariables.R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2" y="2500811"/>
            <a:ext cx="1435863" cy="81320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20" y="3515154"/>
            <a:ext cx="1487190" cy="90946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20133" y="1376341"/>
            <a:ext cx="2519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Trancher entre deux théories écologiques concurrentes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073459" y="1376341"/>
            <a:ext cx="2519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Comparer la phénologie de deux espèces d’arbres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80" y="2546256"/>
            <a:ext cx="2279261" cy="142362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025153" y="1376972"/>
            <a:ext cx="2657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Rechercher l’optimum climatique d’une espèce à enjeu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2669716"/>
            <a:ext cx="1835742" cy="153326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252" y="2661925"/>
            <a:ext cx="2275881" cy="1413149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8947518" y="1421303"/>
            <a:ext cx="2657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Étudier les variations temporelles de plusieurs amphibiens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74" y="4292601"/>
            <a:ext cx="2257167" cy="233654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4473644"/>
            <a:ext cx="2002381" cy="21555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62" y="4424614"/>
            <a:ext cx="2637633" cy="214788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6" y="5057352"/>
            <a:ext cx="2453294" cy="7709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44219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04854" y="1598946"/>
                <a:ext cx="789194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" y="1598946"/>
                <a:ext cx="7891944" cy="332399"/>
              </a:xfrm>
              <a:prstGeom prst="rect">
                <a:avLst/>
              </a:prstGeom>
              <a:blipFill>
                <a:blip r:embed="rId2"/>
                <a:stretch>
                  <a:fillRect b="-25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395413" y="662332"/>
                <a:ext cx="20513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𝐼𝑁𝐹𝐸𝑆𝑇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413" y="662332"/>
                <a:ext cx="2051331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381" r="-4167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8791575" y="853397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GLM d’hier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62000" y="2552700"/>
            <a:ext cx="984885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Comment ajouter l’hypothèse que </a:t>
            </a:r>
            <a:r>
              <a:rPr lang="fr-FR" b="1" dirty="0"/>
              <a:t>l’effet de </a:t>
            </a:r>
            <a:r>
              <a:rPr lang="fr-FR" b="1" dirty="0" err="1"/>
              <a:t>prop_pin</a:t>
            </a:r>
            <a:r>
              <a:rPr lang="fr-FR" b="1" dirty="0"/>
              <a:t> influe sur l’effet de </a:t>
            </a:r>
            <a:r>
              <a:rPr lang="fr-FR" b="1" dirty="0" err="1"/>
              <a:t>prop_foret</a:t>
            </a:r>
            <a:r>
              <a:rPr lang="fr-FR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28650" y="3778027"/>
                <a:ext cx="10115550" cy="947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  <a:p>
                <a:endParaRPr lang="fr-FR" sz="2000" dirty="0"/>
              </a:p>
              <a:p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778027"/>
                <a:ext cx="10115550" cy="9479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1228725" y="4914900"/>
            <a:ext cx="888682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On définit ainsi un </a:t>
            </a:r>
            <a:r>
              <a:rPr lang="fr-FR" b="1" dirty="0"/>
              <a:t>terme d’interaction </a:t>
            </a:r>
            <a:r>
              <a:rPr lang="fr-FR" dirty="0"/>
              <a:t>entre deux variables continues : la </a:t>
            </a:r>
            <a:r>
              <a:rPr lang="fr-FR" b="1" dirty="0"/>
              <a:t>pente de l’effet forêt change </a:t>
            </a:r>
            <a:r>
              <a:rPr lang="fr-FR" dirty="0"/>
              <a:t>en fonction de la proportion de pins dans le peuplement</a:t>
            </a:r>
          </a:p>
        </p:txBody>
      </p:sp>
    </p:spTree>
    <p:extLst>
      <p:ext uri="{BB962C8B-B14F-4D97-AF65-F5344CB8AC3E}">
        <p14:creationId xmlns:p14="http://schemas.microsoft.com/office/powerpoint/2010/main" val="4276450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24600" y="1990725"/>
            <a:ext cx="2381250" cy="48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6010275" y="876300"/>
            <a:ext cx="2381250" cy="485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76225" y="961162"/>
            <a:ext cx="12763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mod.chen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cbind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nbattaq,nbpins-nbattaq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)~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prop_pin+prop_foret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							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="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binomial",data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=chenilles)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mod.chen.int=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cbind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nbattaq,nbpins-nbattaq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)~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prop_pin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*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prop_foret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							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binomial,data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=chenilles)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972425" y="5069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sans interaction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972425" y="166944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interaction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56" y="2800350"/>
            <a:ext cx="4014020" cy="39872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00800" y="3848011"/>
            <a:ext cx="373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AIC(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mod.chen,mod.chen.int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                        </a:t>
            </a:r>
            <a:r>
              <a:rPr lang="fr-FR" dirty="0" err="1">
                <a:solidFill>
                  <a:srgbClr val="FF0000"/>
                </a:solidFill>
              </a:rPr>
              <a:t>df</a:t>
            </a:r>
            <a:r>
              <a:rPr lang="fr-FR" dirty="0">
                <a:solidFill>
                  <a:srgbClr val="FF0000"/>
                </a:solidFill>
              </a:rPr>
              <a:t>      AIC</a:t>
            </a:r>
          </a:p>
          <a:p>
            <a:r>
              <a:rPr lang="fr-FR" dirty="0" err="1">
                <a:solidFill>
                  <a:srgbClr val="FF0000"/>
                </a:solidFill>
              </a:rPr>
              <a:t>mod.chen</a:t>
            </a:r>
            <a:r>
              <a:rPr lang="fr-FR" dirty="0">
                <a:solidFill>
                  <a:srgbClr val="FF0000"/>
                </a:solidFill>
              </a:rPr>
              <a:t>       3      4692.120</a:t>
            </a:r>
          </a:p>
          <a:p>
            <a:r>
              <a:rPr lang="fr-FR" dirty="0">
                <a:solidFill>
                  <a:srgbClr val="FF0000"/>
                </a:solidFill>
              </a:rPr>
              <a:t>mod.chen.int  4      4593.217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134099" y="3344138"/>
            <a:ext cx="4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 est le meilleur modèle? (facultatif)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38787" y="5439638"/>
            <a:ext cx="486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L’interaction ajoute de l’information au modèle : la composition du peuplement </a:t>
            </a:r>
            <a:r>
              <a:rPr lang="fr-FR" b="1" dirty="0"/>
              <a:t>modifie l’effet </a:t>
            </a:r>
            <a:r>
              <a:rPr lang="fr-FR" dirty="0"/>
              <a:t>de la proportion de forêt</a:t>
            </a:r>
          </a:p>
        </p:txBody>
      </p:sp>
    </p:spTree>
    <p:extLst>
      <p:ext uri="{BB962C8B-B14F-4D97-AF65-F5344CB8AC3E}">
        <p14:creationId xmlns:p14="http://schemas.microsoft.com/office/powerpoint/2010/main" val="1515351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1950" y="1572726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summary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(mod.chen.int)</a:t>
            </a:r>
          </a:p>
          <a:p>
            <a:endParaRPr lang="fr-FR" sz="1200" dirty="0"/>
          </a:p>
          <a:p>
            <a:r>
              <a:rPr lang="fr-FR" sz="12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glm</a:t>
            </a:r>
            <a:r>
              <a:rPr lang="fr-FR" sz="1200" dirty="0">
                <a:solidFill>
                  <a:srgbClr val="FF0000"/>
                </a:solidFill>
              </a:rPr>
              <a:t>(formula = </a:t>
            </a:r>
            <a:r>
              <a:rPr lang="fr-FR" sz="1200" dirty="0" err="1">
                <a:solidFill>
                  <a:srgbClr val="FF0000"/>
                </a:solidFill>
              </a:rPr>
              <a:t>cbind</a:t>
            </a:r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nbattaq</a:t>
            </a:r>
            <a:r>
              <a:rPr lang="fr-FR" sz="1200" dirty="0">
                <a:solidFill>
                  <a:srgbClr val="FF0000"/>
                </a:solidFill>
              </a:rPr>
              <a:t>, </a:t>
            </a:r>
            <a:r>
              <a:rPr lang="fr-FR" sz="1200" dirty="0" err="1">
                <a:solidFill>
                  <a:srgbClr val="FF0000"/>
                </a:solidFill>
              </a:rPr>
              <a:t>nbpins</a:t>
            </a:r>
            <a:r>
              <a:rPr lang="fr-FR" sz="1200" dirty="0">
                <a:solidFill>
                  <a:srgbClr val="FF0000"/>
                </a:solidFill>
              </a:rPr>
              <a:t> - </a:t>
            </a:r>
            <a:r>
              <a:rPr lang="fr-FR" sz="1200" dirty="0" err="1">
                <a:solidFill>
                  <a:srgbClr val="FF0000"/>
                </a:solidFill>
              </a:rPr>
              <a:t>nbattaq</a:t>
            </a:r>
            <a:r>
              <a:rPr lang="fr-FR" sz="1200" dirty="0">
                <a:solidFill>
                  <a:srgbClr val="FF0000"/>
                </a:solidFill>
              </a:rPr>
              <a:t>) ~ </a:t>
            </a:r>
            <a:r>
              <a:rPr lang="fr-FR" sz="1200" dirty="0" err="1">
                <a:solidFill>
                  <a:srgbClr val="FF0000"/>
                </a:solidFill>
              </a:rPr>
              <a:t>prop_pin</a:t>
            </a:r>
            <a:r>
              <a:rPr lang="fr-FR" sz="1200" dirty="0">
                <a:solidFill>
                  <a:srgbClr val="FF0000"/>
                </a:solidFill>
              </a:rPr>
              <a:t> * </a:t>
            </a:r>
            <a:r>
              <a:rPr lang="fr-FR" sz="1200" dirty="0" err="1">
                <a:solidFill>
                  <a:srgbClr val="FF0000"/>
                </a:solidFill>
              </a:rPr>
              <a:t>prop_foret</a:t>
            </a:r>
            <a:r>
              <a:rPr lang="fr-FR" sz="1200" dirty="0">
                <a:solidFill>
                  <a:srgbClr val="FF0000"/>
                </a:solidFill>
              </a:rPr>
              <a:t>,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</a:t>
            </a:r>
            <a:r>
              <a:rPr lang="fr-FR" sz="1200" dirty="0" err="1">
                <a:solidFill>
                  <a:srgbClr val="FF0000"/>
                </a:solidFill>
              </a:rPr>
              <a:t>family</a:t>
            </a:r>
            <a:r>
              <a:rPr lang="fr-FR" sz="1200" dirty="0">
                <a:solidFill>
                  <a:srgbClr val="FF0000"/>
                </a:solidFill>
              </a:rPr>
              <a:t> = binomial, data = chenilles)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Residuals</a:t>
            </a:r>
            <a:r>
              <a:rPr lang="fr-FR" sz="1200" dirty="0">
                <a:solidFill>
                  <a:srgbClr val="FF0000"/>
                </a:solidFill>
              </a:rPr>
              <a:t>: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Min      1Q  </a:t>
            </a:r>
            <a:r>
              <a:rPr lang="fr-FR" sz="1200" dirty="0" err="1">
                <a:solidFill>
                  <a:srgbClr val="FF0000"/>
                </a:solidFill>
              </a:rPr>
              <a:t>Median</a:t>
            </a:r>
            <a:r>
              <a:rPr lang="fr-FR" sz="1200" dirty="0">
                <a:solidFill>
                  <a:srgbClr val="FF0000"/>
                </a:solidFill>
              </a:rPr>
              <a:t>      3Q     Max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-9.917  -4.083  -1.311   1.695  23.772 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z value Pr(&gt;|z|)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        0.2529673  0.2743045   0.922    0.356    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prop_pin</a:t>
            </a:r>
            <a:r>
              <a:rPr lang="fr-FR" sz="1200" dirty="0">
                <a:solidFill>
                  <a:srgbClr val="FF0000"/>
                </a:solidFill>
              </a:rPr>
              <a:t>            -0.3324922  0.0332375 -10.004   &lt;2e-16 ***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prop_foret</a:t>
            </a:r>
            <a:r>
              <a:rPr lang="fr-FR" sz="1200" dirty="0">
                <a:solidFill>
                  <a:srgbClr val="FF0000"/>
                </a:solidFill>
              </a:rPr>
              <a:t>          -0.0252690  0.0029001  -8.713   &lt;2e-16 ***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prop_pin:prop_foret</a:t>
            </a:r>
            <a:r>
              <a:rPr lang="fr-FR" sz="1200" dirty="0">
                <a:solidFill>
                  <a:srgbClr val="FF0000"/>
                </a:solidFill>
              </a:rPr>
              <a:t>  0.0031595  0.0003471   9.102   &lt;2e-16 ***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Signif</a:t>
            </a:r>
            <a:r>
              <a:rPr lang="fr-FR" sz="12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(Dispersion </a:t>
            </a:r>
            <a:r>
              <a:rPr lang="fr-FR" sz="1200" dirty="0" err="1">
                <a:solidFill>
                  <a:srgbClr val="FF0000"/>
                </a:solidFill>
              </a:rPr>
              <a:t>parameter</a:t>
            </a:r>
            <a:r>
              <a:rPr lang="fr-FR" sz="1200" dirty="0">
                <a:solidFill>
                  <a:srgbClr val="FF0000"/>
                </a:solidFill>
              </a:rPr>
              <a:t> for binomial </a:t>
            </a:r>
            <a:r>
              <a:rPr lang="fr-FR" sz="1200" dirty="0" err="1">
                <a:solidFill>
                  <a:srgbClr val="FF0000"/>
                </a:solidFill>
              </a:rPr>
              <a:t>family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taken</a:t>
            </a:r>
            <a:r>
              <a:rPr lang="fr-FR" sz="1200" dirty="0">
                <a:solidFill>
                  <a:srgbClr val="FF0000"/>
                </a:solidFill>
              </a:rPr>
              <a:t> to </a:t>
            </a:r>
            <a:r>
              <a:rPr lang="fr-FR" sz="1200" dirty="0" err="1">
                <a:solidFill>
                  <a:srgbClr val="FF0000"/>
                </a:solidFill>
              </a:rPr>
              <a:t>be</a:t>
            </a:r>
            <a:r>
              <a:rPr lang="fr-FR" sz="1200" dirty="0">
                <a:solidFill>
                  <a:srgbClr val="FF0000"/>
                </a:solidFill>
              </a:rPr>
              <a:t> 1)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    </a:t>
            </a:r>
            <a:r>
              <a:rPr lang="fr-FR" sz="1200" dirty="0" err="1">
                <a:solidFill>
                  <a:srgbClr val="FF0000"/>
                </a:solidFill>
              </a:rPr>
              <a:t>Null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: 4634.3  on 134 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Residual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: 4134.7  on 131 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AIC: 4593.2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Number</a:t>
            </a:r>
            <a:r>
              <a:rPr lang="fr-FR" sz="1200" dirty="0">
                <a:solidFill>
                  <a:srgbClr val="FF0000"/>
                </a:solidFill>
              </a:rPr>
              <a:t> of Fisher </a:t>
            </a:r>
            <a:r>
              <a:rPr lang="fr-FR" sz="1200" dirty="0" err="1">
                <a:solidFill>
                  <a:srgbClr val="FF0000"/>
                </a:solidFill>
              </a:rPr>
              <a:t>Scoring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iterations</a:t>
            </a:r>
            <a:r>
              <a:rPr lang="fr-FR" sz="1200" dirty="0">
                <a:solidFill>
                  <a:srgbClr val="FF0000"/>
                </a:solidFill>
              </a:rPr>
              <a:t>: 6</a:t>
            </a:r>
          </a:p>
        </p:txBody>
      </p:sp>
      <p:sp>
        <p:nvSpPr>
          <p:cNvPr id="7" name="Rectangle 6"/>
          <p:cNvSpPr/>
          <p:nvPr/>
        </p:nvSpPr>
        <p:spPr>
          <a:xfrm>
            <a:off x="361950" y="659010"/>
            <a:ext cx="12763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mod.chen.int=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cbind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nbattaq,nbpins-nbattaq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)~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prop_pin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*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prop_foret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							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binomial,data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=chenilles)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4752976" y="3305175"/>
            <a:ext cx="2209799" cy="714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248525" y="3057525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Effet des pins à </a:t>
            </a:r>
            <a:r>
              <a:rPr lang="fr-FR" dirty="0" err="1"/>
              <a:t>prop_foret</a:t>
            </a:r>
            <a:r>
              <a:rPr lang="fr-FR" dirty="0"/>
              <a:t> donnée</a:t>
            </a:r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752976" y="4286934"/>
            <a:ext cx="23050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7248525" y="4102268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Effet de la forêt à </a:t>
            </a:r>
            <a:r>
              <a:rPr lang="fr-FR" dirty="0" err="1"/>
              <a:t>prop_pin</a:t>
            </a:r>
            <a:r>
              <a:rPr lang="fr-FR" dirty="0"/>
              <a:t> donnée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 flipV="1">
            <a:off x="4943477" y="4529434"/>
            <a:ext cx="1866898" cy="10236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962775" y="5238153"/>
            <a:ext cx="427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Effet conjoint de la forêt et des pins :</a:t>
            </a:r>
          </a:p>
          <a:p>
            <a:r>
              <a:rPr lang="fr-FR" b="1" dirty="0"/>
              <a:t>Terme d’interaction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962775" y="6085284"/>
            <a:ext cx="448627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Plus on est dans un paysage forestier, </a:t>
            </a:r>
          </a:p>
          <a:p>
            <a:r>
              <a:rPr lang="fr-FR" b="1" dirty="0"/>
              <a:t>plus l’effet diluant des pins se réduit</a:t>
            </a:r>
            <a:r>
              <a:rPr lang="fr-FR" dirty="0"/>
              <a:t>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25206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939162" y="409575"/>
            <a:ext cx="3893381" cy="51106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969581" y="409575"/>
            <a:ext cx="3893381" cy="51106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409575"/>
            <a:ext cx="3893381" cy="51106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1735089"/>
            <a:ext cx="3567355" cy="354354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20" y="1735089"/>
            <a:ext cx="3567355" cy="35435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1735089"/>
            <a:ext cx="3567355" cy="354354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66700" y="686154"/>
            <a:ext cx="3171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Réponses pour </a:t>
            </a:r>
          </a:p>
          <a:p>
            <a:r>
              <a:rPr lang="fr-FR" dirty="0"/>
              <a:t>moyenne ± SD de la proportion de forêt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33850" y="686154"/>
            <a:ext cx="3171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Réponses pour </a:t>
            </a:r>
          </a:p>
          <a:p>
            <a:r>
              <a:rPr lang="fr-FR" dirty="0"/>
              <a:t>les quartiles de la proportion de forêt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334375" y="686154"/>
            <a:ext cx="339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Réponses pour </a:t>
            </a:r>
          </a:p>
          <a:p>
            <a:r>
              <a:rPr lang="fr-FR" dirty="0"/>
              <a:t>le minimum et le maximum de la proportion de forêt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66699" y="5655949"/>
            <a:ext cx="1167976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/>
              <a:t>Attention 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</a:t>
            </a:r>
            <a:r>
              <a:rPr lang="fr-FR" b="1" dirty="0"/>
              <a:t>choix de la représentation graphique </a:t>
            </a:r>
            <a:r>
              <a:rPr lang="fr-FR" dirty="0"/>
              <a:t>change complètement l’</a:t>
            </a:r>
            <a:r>
              <a:rPr lang="fr-FR" b="1" dirty="0"/>
              <a:t>impression sur le résultat.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Plan d’échantillonnage déséquilibré : </a:t>
            </a:r>
            <a:r>
              <a:rPr lang="fr-FR" dirty="0"/>
              <a:t>les grands % de pins et les faibles % de forêt sont peu présents</a:t>
            </a:r>
            <a:r>
              <a:rPr lang="fr-FR" b="1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3200400" y="3132667"/>
            <a:ext cx="609600" cy="685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172484" y="3132667"/>
            <a:ext cx="609600" cy="685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1115675" y="3163359"/>
            <a:ext cx="609600" cy="685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159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19100" y="428625"/>
            <a:ext cx="765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Relevés floristiques dans le Pas-de-Calais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934075" y="1800225"/>
            <a:ext cx="638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une interaction entre deux variables catégoriques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2133600"/>
            <a:ext cx="5695950" cy="3651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99218" y="6142081"/>
            <a:ext cx="3783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« vegetation_pas_de_calais.txt »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81" y="5557870"/>
            <a:ext cx="1237919" cy="116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28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6" y="257464"/>
            <a:ext cx="3238501" cy="18816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6" y="2317618"/>
            <a:ext cx="4212700" cy="293768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638300" y="1352549"/>
            <a:ext cx="466725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857625" y="197056"/>
            <a:ext cx="5543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 </a:t>
            </a:r>
            <a:r>
              <a:rPr lang="fr-FR" dirty="0" err="1"/>
              <a:t>quadrats</a:t>
            </a:r>
            <a:r>
              <a:rPr lang="fr-FR" dirty="0"/>
              <a:t> répartis sur 3 sites</a:t>
            </a:r>
          </a:p>
          <a:p>
            <a:r>
              <a:rPr lang="fr-FR" dirty="0"/>
              <a:t>Relevés à la fin des années 1990</a:t>
            </a:r>
          </a:p>
          <a:p>
            <a:r>
              <a:rPr lang="fr-FR" dirty="0"/>
              <a:t>Sites revisités dans les années 2010</a:t>
            </a:r>
          </a:p>
          <a:p>
            <a:r>
              <a:rPr lang="fr-FR" dirty="0">
                <a:sym typeface="Wingdings" panose="05000000000000000000" pitchFamily="2" charset="2"/>
              </a:rPr>
              <a:t>un total de 105 relevés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b="1" dirty="0">
                <a:sym typeface="Wingdings" panose="05000000000000000000" pitchFamily="2" charset="2"/>
              </a:rPr>
              <a:t>Suivi diachronique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b="1" dirty="0">
              <a:sym typeface="Wingdings" panose="05000000000000000000" pitchFamily="2" charset="2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61987" y="5905500"/>
            <a:ext cx="105060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/>
              <a:t>La hauteur de végétation a-t-elle changé entre les deux périodes?</a:t>
            </a:r>
          </a:p>
          <a:p>
            <a:r>
              <a:rPr lang="fr-FR" sz="2400" dirty="0"/>
              <a:t>Ce changement </a:t>
            </a:r>
            <a:r>
              <a:rPr lang="fr-FR" sz="2400" b="1" dirty="0"/>
              <a:t>est-il le même </a:t>
            </a:r>
            <a:r>
              <a:rPr lang="fr-FR" sz="2400" dirty="0"/>
              <a:t>sur tous les sites?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382" y="1476373"/>
            <a:ext cx="5580680" cy="42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07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66" y="400428"/>
            <a:ext cx="5666667" cy="6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39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8342304" y="2481581"/>
            <a:ext cx="3036895" cy="1111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135467" y="4206138"/>
            <a:ext cx="1676400" cy="1412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485900" y="781050"/>
                <a:ext cx="1899687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𝐻𝑣𝑒𝑔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781050"/>
                <a:ext cx="1899687" cy="319062"/>
              </a:xfrm>
              <a:prstGeom prst="rect">
                <a:avLst/>
              </a:prstGeom>
              <a:blipFill rotWithShape="0">
                <a:blip r:embed="rId2"/>
                <a:stretch>
                  <a:fillRect l="-3537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628900" y="1409700"/>
                <a:ext cx="4482574" cy="360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𝑝𝑒𝑟𝑖𝑜𝑑𝑒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𝑠𝑖𝑡𝑒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1409700"/>
                <a:ext cx="4482574" cy="360868"/>
              </a:xfrm>
              <a:prstGeom prst="rect">
                <a:avLst/>
              </a:prstGeom>
              <a:blipFill rotWithShape="0">
                <a:blip r:embed="rId3"/>
                <a:stretch>
                  <a:fillRect l="-1766" t="-123729" r="-136" b="-193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/>
          <p:cNvCxnSpPr/>
          <p:nvPr/>
        </p:nvCxnSpPr>
        <p:spPr>
          <a:xfrm>
            <a:off x="3759367" y="1770568"/>
            <a:ext cx="11906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V="1">
            <a:off x="5350042" y="1840281"/>
            <a:ext cx="14544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49755" y="2956441"/>
            <a:ext cx="437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effet catégoriel période</a:t>
            </a:r>
          </a:p>
          <a:p>
            <a:r>
              <a:rPr lang="fr-FR" dirty="0"/>
              <a:t>2 niveaux: </a:t>
            </a:r>
          </a:p>
          <a:p>
            <a:r>
              <a:rPr lang="fr-FR" dirty="0"/>
              <a:t>fin_90 (fixé, </a:t>
            </a:r>
            <a:r>
              <a:rPr lang="fr-FR" b="1" dirty="0"/>
              <a:t>référence</a:t>
            </a:r>
            <a:r>
              <a:rPr lang="fr-FR" dirty="0"/>
              <a:t>) ; debut_10</a:t>
            </a:r>
          </a:p>
          <a:p>
            <a:r>
              <a:rPr lang="fr-FR" i="1" dirty="0">
                <a:sym typeface="Wingdings" panose="05000000000000000000" pitchFamily="2" charset="2"/>
              </a:rPr>
              <a:t> </a:t>
            </a:r>
            <a:r>
              <a:rPr lang="fr-FR" i="1" dirty="0"/>
              <a:t>1 paramètre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692775" y="3037175"/>
            <a:ext cx="2816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effet catégoriel site</a:t>
            </a:r>
          </a:p>
          <a:p>
            <a:r>
              <a:rPr lang="fr-FR" dirty="0"/>
              <a:t>J = 3 niveaux: </a:t>
            </a:r>
          </a:p>
          <a:p>
            <a:r>
              <a:rPr lang="fr-FR" i="1" dirty="0">
                <a:sym typeface="Wingdings" panose="05000000000000000000" pitchFamily="2" charset="2"/>
              </a:rPr>
              <a:t> 2 paramètres </a:t>
            </a:r>
            <a:r>
              <a:rPr lang="el-GR" i="1" dirty="0">
                <a:sym typeface="Wingdings" panose="05000000000000000000" pitchFamily="2" charset="2"/>
              </a:rPr>
              <a:t>β</a:t>
            </a:r>
            <a:r>
              <a:rPr lang="fr-FR" i="1" baseline="-25000" dirty="0">
                <a:sym typeface="Wingdings" panose="05000000000000000000" pitchFamily="2" charset="2"/>
              </a:rPr>
              <a:t>2,1</a:t>
            </a:r>
            <a:r>
              <a:rPr lang="fr-FR" i="1" dirty="0">
                <a:sym typeface="Wingdings" panose="05000000000000000000" pitchFamily="2" charset="2"/>
              </a:rPr>
              <a:t> et </a:t>
            </a:r>
            <a:r>
              <a:rPr lang="el-GR" i="1" dirty="0">
                <a:sym typeface="Wingdings" panose="05000000000000000000" pitchFamily="2" charset="2"/>
              </a:rPr>
              <a:t>β</a:t>
            </a:r>
            <a:r>
              <a:rPr lang="fr-FR" i="1" baseline="-25000" dirty="0">
                <a:sym typeface="Wingdings" panose="05000000000000000000" pitchFamily="2" charset="2"/>
              </a:rPr>
              <a:t>2,2</a:t>
            </a:r>
            <a:endParaRPr lang="fr-FR" i="1" baseline="-25000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2322279" y="1849305"/>
            <a:ext cx="1997894" cy="1164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 flipV="1">
            <a:off x="6045182" y="1898084"/>
            <a:ext cx="1518524" cy="1164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224617" y="5819383"/>
            <a:ext cx="75628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Modèle simple : les effets « </a:t>
            </a:r>
            <a:r>
              <a:rPr lang="fr-FR" dirty="0" err="1"/>
              <a:t>periode</a:t>
            </a:r>
            <a:r>
              <a:rPr lang="fr-FR" dirty="0"/>
              <a:t> » et « site » sont </a:t>
            </a:r>
            <a:r>
              <a:rPr lang="fr-FR" b="1" dirty="0"/>
              <a:t>indépendants</a:t>
            </a:r>
          </a:p>
          <a:p>
            <a:r>
              <a:rPr lang="fr-FR" i="1" dirty="0"/>
              <a:t>k = 4 paramètres (ordonnée à l’origine + 1 + 2)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08" y="4457835"/>
            <a:ext cx="1502161" cy="89347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0" y="4514253"/>
            <a:ext cx="1357320" cy="80732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30463" y="4273169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fin 90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958150" y="4206138"/>
            <a:ext cx="10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fin 2010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305" y="4456461"/>
            <a:ext cx="1357320" cy="80732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305" y="3498840"/>
            <a:ext cx="1357320" cy="80732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305" y="2609878"/>
            <a:ext cx="1357320" cy="807328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9753881" y="2778018"/>
            <a:ext cx="135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secteur 1</a:t>
            </a:r>
          </a:p>
          <a:p>
            <a:r>
              <a:rPr lang="fr-FR" sz="1400" i="1" dirty="0" err="1"/>
              <a:t>Bazinghen</a:t>
            </a:r>
            <a:endParaRPr lang="fr-FR" sz="1400" i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9738298" y="3683572"/>
            <a:ext cx="135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secteur 2</a:t>
            </a:r>
          </a:p>
          <a:p>
            <a:r>
              <a:rPr lang="fr-FR" sz="1400" i="1" dirty="0"/>
              <a:t>confluence</a:t>
            </a:r>
            <a:endParaRPr lang="fr-FR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9756534" y="4713551"/>
            <a:ext cx="135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secteur 3</a:t>
            </a:r>
          </a:p>
          <a:p>
            <a:r>
              <a:rPr lang="fr-FR" sz="1400" i="1" dirty="0" err="1"/>
              <a:t>Slack</a:t>
            </a:r>
            <a:endParaRPr lang="fr-FR" sz="1400" i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49755" y="5277571"/>
            <a:ext cx="2126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Fixé (référence)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9738298" y="2544488"/>
            <a:ext cx="2126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Fixé (référence)</a:t>
            </a:r>
          </a:p>
        </p:txBody>
      </p:sp>
    </p:spTree>
    <p:extLst>
      <p:ext uri="{BB962C8B-B14F-4D97-AF65-F5344CB8AC3E}">
        <p14:creationId xmlns:p14="http://schemas.microsoft.com/office/powerpoint/2010/main" val="2384173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485900" y="781050"/>
                <a:ext cx="1899687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𝐻𝑣𝑒𝑔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781050"/>
                <a:ext cx="1899687" cy="319062"/>
              </a:xfrm>
              <a:prstGeom prst="rect">
                <a:avLst/>
              </a:prstGeom>
              <a:blipFill rotWithShape="0">
                <a:blip r:embed="rId2"/>
                <a:stretch>
                  <a:fillRect l="-3537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4" y="2354631"/>
            <a:ext cx="3409096" cy="39076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2633661"/>
            <a:ext cx="7255934" cy="317447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628900" y="6375400"/>
            <a:ext cx="673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Mais ce modèle </a:t>
            </a:r>
            <a:r>
              <a:rPr lang="fr-FR" b="1" dirty="0"/>
              <a:t>ne répond pas </a:t>
            </a:r>
            <a:r>
              <a:rPr lang="fr-FR" dirty="0"/>
              <a:t>à la question 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628900" y="1409700"/>
                <a:ext cx="4482574" cy="360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𝑝𝑒𝑟𝑖𝑜𝑑𝑒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𝑠𝑖𝑡𝑒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1409700"/>
                <a:ext cx="4482574" cy="360868"/>
              </a:xfrm>
              <a:prstGeom prst="rect">
                <a:avLst/>
              </a:prstGeom>
              <a:blipFill rotWithShape="0">
                <a:blip r:embed="rId5"/>
                <a:stretch>
                  <a:fillRect l="-1766" t="-123729" r="-136" b="-193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633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41567" y="2400017"/>
            <a:ext cx="4041184" cy="985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401012" y="2006600"/>
            <a:ext cx="1357320" cy="3310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485900" y="781050"/>
                <a:ext cx="1899687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𝐻𝑣𝑒𝑔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781050"/>
                <a:ext cx="1899687" cy="319062"/>
              </a:xfrm>
              <a:prstGeom prst="rect">
                <a:avLst/>
              </a:prstGeom>
              <a:blipFill rotWithShape="0">
                <a:blip r:embed="rId2"/>
                <a:stretch>
                  <a:fillRect l="-3537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/>
          <p:cNvCxnSpPr/>
          <p:nvPr/>
        </p:nvCxnSpPr>
        <p:spPr>
          <a:xfrm>
            <a:off x="7323222" y="1668379"/>
            <a:ext cx="2709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928828" y="2659305"/>
            <a:ext cx="7458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terme d’interaction : </a:t>
            </a:r>
            <a:r>
              <a:rPr lang="fr-FR" dirty="0"/>
              <a:t>l’effet du site change d’une période à l’autre, et l’effet de la période change d’un site à l’autre</a:t>
            </a:r>
          </a:p>
          <a:p>
            <a:r>
              <a:rPr lang="fr-FR" i="1" dirty="0">
                <a:sym typeface="Wingdings" panose="05000000000000000000" pitchFamily="2" charset="2"/>
              </a:rPr>
              <a:t> 2 paramètres</a:t>
            </a:r>
            <a:endParaRPr lang="fr-FR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8212555" y="1815387"/>
            <a:ext cx="19050" cy="800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962104" y="5622700"/>
            <a:ext cx="1018214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Modèle à interaction: les effets « </a:t>
            </a:r>
            <a:r>
              <a:rPr lang="fr-FR" dirty="0" err="1"/>
              <a:t>periode</a:t>
            </a:r>
            <a:r>
              <a:rPr lang="fr-FR" dirty="0"/>
              <a:t> » et « site » sont </a:t>
            </a:r>
            <a:r>
              <a:rPr lang="fr-FR" b="1" dirty="0"/>
              <a:t>reliés par un terme d’interaction</a:t>
            </a:r>
          </a:p>
          <a:p>
            <a:r>
              <a:rPr lang="fr-FR" i="1" dirty="0"/>
              <a:t>6 paramètres (ordonnée à l’origine + 1 + 2 + 2)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90" y="4246600"/>
            <a:ext cx="1502161" cy="89347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12" y="4303018"/>
            <a:ext cx="1357320" cy="80732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90" y="3288979"/>
            <a:ext cx="1502161" cy="89347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12" y="3345397"/>
            <a:ext cx="1357320" cy="80732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90" y="2400017"/>
            <a:ext cx="1502161" cy="89347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12" y="2456435"/>
            <a:ext cx="1357320" cy="8073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781436" y="2097803"/>
            <a:ext cx="8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fin 90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794533" y="2069787"/>
            <a:ext cx="16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début2010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41567" y="2659305"/>
            <a:ext cx="135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secteur 1</a:t>
            </a:r>
          </a:p>
          <a:p>
            <a:r>
              <a:rPr lang="fr-FR" sz="1400" i="1" dirty="0" err="1"/>
              <a:t>Bazinghen</a:t>
            </a:r>
            <a:endParaRPr lang="fr-FR" sz="1400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225984" y="3564859"/>
            <a:ext cx="135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secteur 2</a:t>
            </a:r>
          </a:p>
          <a:p>
            <a:r>
              <a:rPr lang="fr-FR" sz="1400" i="1" dirty="0"/>
              <a:t>confluence</a:t>
            </a:r>
            <a:endParaRPr lang="fr-FR" i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44220" y="4594838"/>
            <a:ext cx="135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secteur 3</a:t>
            </a:r>
          </a:p>
          <a:p>
            <a:r>
              <a:rPr lang="fr-FR" sz="1400" i="1" dirty="0" err="1"/>
              <a:t>Slack</a:t>
            </a:r>
            <a:endParaRPr lang="fr-FR" sz="1400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8914" y="2069787"/>
            <a:ext cx="2126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Fixé (référence)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2573482" y="1206607"/>
                <a:ext cx="7629204" cy="360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𝑝𝑒𝑟𝑖𝑜𝑑𝑒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𝑠𝑖𝑡𝑒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3,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𝑝𝑒𝑟𝑖𝑜𝑑𝑒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𝑠𝑖𝑡𝑒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482" y="1206607"/>
                <a:ext cx="7629204" cy="360868"/>
              </a:xfrm>
              <a:prstGeom prst="rect">
                <a:avLst/>
              </a:prstGeom>
              <a:blipFill rotWithShape="0">
                <a:blip r:embed="rId4"/>
                <a:stretch>
                  <a:fillRect l="-1038" t="-125424" b="-1915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45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54000" y="3840480"/>
            <a:ext cx="11572240" cy="2889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54000" y="156754"/>
            <a:ext cx="11572240" cy="36161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54000" y="-284923"/>
            <a:ext cx="6612467" cy="1325563"/>
          </a:xfrm>
        </p:spPr>
        <p:txBody>
          <a:bodyPr>
            <a:normAutofit/>
          </a:bodyPr>
          <a:lstStyle/>
          <a:p>
            <a:r>
              <a:rPr lang="fr-FR" sz="3200" dirty="0"/>
              <a:t>Pourquoi ce cours est utile?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089160" y="5846464"/>
            <a:ext cx="9525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Qu’est-ce que vous saurez en sortant?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61554" y="633555"/>
            <a:ext cx="64049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Vous aurez régulièrement à trancher entre plusieurs résultats statistiques possibles en tenant compte de l’incertitude qui les entoure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patrons écologiques sont complexes, avec des variables qui s’entre-influencent et des réponses non-linéaires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Vous aurez rapidement besoin de toutes les méthodes développées, y compris pour des applications de gestion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103223" y="4119153"/>
            <a:ext cx="6546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Traduire fidèlement une hypothèse en un modèle statistique, reflétant la complexité de la 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Élaborer les modèles qui servent réellement en écologie au jour-le-jour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Prendre du recul sur vos données et vos analyses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6" y="4119153"/>
            <a:ext cx="3410279" cy="23251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87" y="498987"/>
            <a:ext cx="3729427" cy="30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41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2425" y="700385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flore.calais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hveg~time.period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*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Secteur,data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=calais)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1" y="1533525"/>
            <a:ext cx="4249866" cy="36385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5" y="1877878"/>
            <a:ext cx="6861718" cy="30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5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525" y="3457575"/>
            <a:ext cx="8518200" cy="257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997525" y="3714750"/>
            <a:ext cx="8531443" cy="466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997525" y="4181476"/>
            <a:ext cx="8531443" cy="273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52425" y="700385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flore.calais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hveg~time.period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*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Secteur,data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=calais)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25" y="1809750"/>
            <a:ext cx="8531443" cy="377604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2614613" y="4312181"/>
            <a:ext cx="382912" cy="1258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90500" y="540113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Termes d’interaction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90500" y="3993119"/>
            <a:ext cx="1990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Termes simples (fin_90, autres secteurs)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90500" y="1930568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Ordonnée à l’origine</a:t>
            </a:r>
          </a:p>
          <a:p>
            <a:r>
              <a:rPr lang="fr-FR" dirty="0"/>
              <a:t>(fin_90 , secteur 1)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90500" y="3019518"/>
            <a:ext cx="227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Terme simple (fin_10, secteur 1)</a:t>
            </a:r>
          </a:p>
        </p:txBody>
      </p:sp>
      <p:cxnSp>
        <p:nvCxnSpPr>
          <p:cNvPr id="15" name="Connecteur droit avec flèche 14"/>
          <p:cNvCxnSpPr>
            <a:stCxn id="11" idx="3"/>
          </p:cNvCxnSpPr>
          <p:nvPr/>
        </p:nvCxnSpPr>
        <p:spPr>
          <a:xfrm flipV="1">
            <a:off x="2181225" y="3925737"/>
            <a:ext cx="816300" cy="529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2324100" y="3384874"/>
            <a:ext cx="698663" cy="398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2614613" y="2253733"/>
            <a:ext cx="382912" cy="1301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3403718" y="5852952"/>
            <a:ext cx="771905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La hauteur de végétation est </a:t>
            </a:r>
            <a:r>
              <a:rPr lang="fr-FR" b="1" dirty="0"/>
              <a:t>la même sur tous les sites </a:t>
            </a:r>
            <a:r>
              <a:rPr lang="fr-FR" dirty="0"/>
              <a:t>et </a:t>
            </a:r>
            <a:r>
              <a:rPr lang="fr-FR" b="1" dirty="0"/>
              <a:t>n’a pas changé </a:t>
            </a:r>
            <a:r>
              <a:rPr lang="fr-FR" dirty="0"/>
              <a:t>entre les périodes</a:t>
            </a:r>
          </a:p>
        </p:txBody>
      </p:sp>
    </p:spTree>
    <p:extLst>
      <p:ext uri="{BB962C8B-B14F-4D97-AF65-F5344CB8AC3E}">
        <p14:creationId xmlns:p14="http://schemas.microsoft.com/office/powerpoint/2010/main" val="3141804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81" y="400428"/>
            <a:ext cx="8895238" cy="6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02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0500" y="79731"/>
            <a:ext cx="765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Bilan sur les termes d’interactions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85775" y="1200150"/>
            <a:ext cx="93535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terme d’interaction exprime une hypothèse selon laquelle une variable module l’effet d’une autre variable :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i="1" dirty="0"/>
              <a:t>La réponse à un changement environnemental varie d’une espèce à l’autre</a:t>
            </a:r>
          </a:p>
          <a:p>
            <a:pPr marL="285750" indent="-285750">
              <a:buFontTx/>
              <a:buChar char="-"/>
            </a:pPr>
            <a:endParaRPr lang="fr-FR" i="1" dirty="0"/>
          </a:p>
          <a:p>
            <a:pPr marL="285750" indent="-285750">
              <a:buFontTx/>
              <a:buChar char="-"/>
            </a:pPr>
            <a:r>
              <a:rPr lang="fr-FR" i="1" dirty="0"/>
              <a:t>Une tendance temporelle varie d’un site à l’autre</a:t>
            </a:r>
          </a:p>
          <a:p>
            <a:pPr marL="285750" indent="-285750">
              <a:buFontTx/>
              <a:buChar char="-"/>
            </a:pPr>
            <a:endParaRPr lang="fr-FR" i="1" dirty="0"/>
          </a:p>
          <a:p>
            <a:pPr marL="285750" indent="-285750">
              <a:buFontTx/>
              <a:buChar char="-"/>
            </a:pPr>
            <a:r>
              <a:rPr lang="fr-FR" i="1" dirty="0"/>
              <a:t>Le fait de prendre un traitement modifie l’influence d’un autre traitement</a:t>
            </a:r>
          </a:p>
          <a:p>
            <a:pPr marL="285750" indent="-285750">
              <a:buFontTx/>
              <a:buChar char="-"/>
            </a:pPr>
            <a:endParaRPr lang="fr-FR" i="1" dirty="0"/>
          </a:p>
          <a:p>
            <a:pPr marL="285750" indent="-285750">
              <a:buFontTx/>
              <a:buChar char="-"/>
            </a:pPr>
            <a:r>
              <a:rPr lang="fr-FR" i="1" dirty="0"/>
              <a:t>L’âge modifie la relation taille – poids</a:t>
            </a:r>
          </a:p>
          <a:p>
            <a:pPr marL="285750" indent="-285750">
              <a:buFontTx/>
              <a:buChar char="-"/>
            </a:pPr>
            <a:endParaRPr lang="fr-FR" i="1" dirty="0"/>
          </a:p>
          <a:p>
            <a:pPr marL="285750" indent="-285750">
              <a:buFontTx/>
              <a:buChar char="-"/>
            </a:pPr>
            <a:r>
              <a:rPr lang="fr-FR" i="1" dirty="0"/>
              <a:t>…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838326" y="5067300"/>
            <a:ext cx="8001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Un terme d’interaction reflète </a:t>
            </a:r>
            <a:r>
              <a:rPr lang="fr-FR" b="1" dirty="0"/>
              <a:t>l’effet conjoint de deux variables </a:t>
            </a:r>
            <a:r>
              <a:rPr lang="fr-FR" dirty="0"/>
              <a:t>sur la variable de réponse à travers une </a:t>
            </a:r>
            <a:r>
              <a:rPr lang="fr-FR" b="1" dirty="0"/>
              <a:t>multiplication d’effets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41187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0500" y="79731"/>
            <a:ext cx="765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Bilan sur les termes d’interactions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523875"/>
            <a:ext cx="9767942" cy="52584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24125" y="5810894"/>
            <a:ext cx="245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Interaction entre deux variables catégoriques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981575" y="5810894"/>
            <a:ext cx="3000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Interaction entre une variable catégorique et une variable continue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343900" y="5949393"/>
            <a:ext cx="300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Interaction entre deux variables continues</a:t>
            </a:r>
          </a:p>
        </p:txBody>
      </p:sp>
    </p:spTree>
    <p:extLst>
      <p:ext uri="{BB962C8B-B14F-4D97-AF65-F5344CB8AC3E}">
        <p14:creationId xmlns:p14="http://schemas.microsoft.com/office/powerpoint/2010/main" val="2182928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00800" y="1266710"/>
            <a:ext cx="1438275" cy="406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0500" y="79731"/>
            <a:ext cx="765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Bilan sur les termes d’interactions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3057525" y="859982"/>
                <a:ext cx="11430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25" y="859982"/>
                <a:ext cx="1143000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819524" y="1266710"/>
                <a:ext cx="47339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24" y="1266710"/>
                <a:ext cx="473392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804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/>
          <p:cNvSpPr txBox="1"/>
          <p:nvPr/>
        </p:nvSpPr>
        <p:spPr>
          <a:xfrm>
            <a:off x="1171576" y="1862295"/>
            <a:ext cx="62293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Tous les termes simples impliqués dans une interaction doivent figurer dans le modèle </a:t>
            </a:r>
            <a:r>
              <a:rPr lang="fr-FR" b="1" dirty="0"/>
              <a:t>(« contrainte de marginalité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l’interaction implique une variable catégorique, un des niveaux de l’interaction doit être fixé comme référence </a:t>
            </a:r>
          </a:p>
          <a:p>
            <a:r>
              <a:rPr lang="fr-FR" dirty="0"/>
              <a:t>    </a:t>
            </a:r>
            <a:r>
              <a:rPr lang="fr-FR" b="1" dirty="0"/>
              <a:t>(« contrainte d’</a:t>
            </a:r>
            <a:r>
              <a:rPr lang="fr-FR" b="1" dirty="0" err="1"/>
              <a:t>identifiabilité</a:t>
            </a:r>
            <a:r>
              <a:rPr lang="fr-FR" b="1" dirty="0"/>
              <a:t> »)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Tous les croisements de variables impliqués par l’interaction doivent être représentés dans l’échantillonnage</a:t>
            </a:r>
          </a:p>
          <a:p>
            <a:r>
              <a:rPr lang="fr-FR" b="1" dirty="0"/>
              <a:t>(« équilibre du plan d’échantillonnage »)</a:t>
            </a:r>
          </a:p>
          <a:p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7362570" y="2604422"/>
                <a:ext cx="299085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570" y="2604422"/>
                <a:ext cx="2990851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13"/>
          <p:cNvCxnSpPr/>
          <p:nvPr/>
        </p:nvCxnSpPr>
        <p:spPr>
          <a:xfrm>
            <a:off x="7581646" y="2761971"/>
            <a:ext cx="2771775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646" y="4969985"/>
            <a:ext cx="1728849" cy="1593037"/>
          </a:xfrm>
          <a:prstGeom prst="rect">
            <a:avLst/>
          </a:prstGeom>
        </p:spPr>
      </p:pic>
      <p:cxnSp>
        <p:nvCxnSpPr>
          <p:cNvPr id="16" name="Connecteur droit 15"/>
          <p:cNvCxnSpPr/>
          <p:nvPr/>
        </p:nvCxnSpPr>
        <p:spPr>
          <a:xfrm flipV="1">
            <a:off x="7581646" y="4850536"/>
            <a:ext cx="2086229" cy="17124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7705725" y="4969985"/>
            <a:ext cx="2057400" cy="15930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646" y="2944107"/>
            <a:ext cx="2535736" cy="19064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02117" y="-939759"/>
            <a:ext cx="6159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Les termes d’interactions impliquent des </a:t>
            </a:r>
            <a:r>
              <a:rPr lang="fr-FR" b="1" dirty="0"/>
              <a:t>contraintes</a:t>
            </a:r>
            <a:r>
              <a:rPr lang="fr-FR" dirty="0"/>
              <a:t> : </a:t>
            </a:r>
          </a:p>
        </p:txBody>
      </p:sp>
    </p:spTree>
    <p:extLst>
      <p:ext uri="{BB962C8B-B14F-4D97-AF65-F5344CB8AC3E}">
        <p14:creationId xmlns:p14="http://schemas.microsoft.com/office/powerpoint/2010/main" val="852485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90500" y="79731"/>
            <a:ext cx="765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Bilan sur les termes d’interactions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828800" y="705454"/>
            <a:ext cx="85534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interactions doivent répondre à </a:t>
            </a:r>
            <a:r>
              <a:rPr lang="fr-FR" b="1" dirty="0"/>
              <a:t>une hypothèse bien précise </a:t>
            </a:r>
            <a:r>
              <a:rPr lang="fr-FR" dirty="0"/>
              <a:t>dont le sens biologique est établi et à partir de </a:t>
            </a:r>
            <a:r>
              <a:rPr lang="fr-FR" b="1" dirty="0"/>
              <a:t>données adéquates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716617" y="1515843"/>
            <a:ext cx="88963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interactions ont tendance à apparaître par </a:t>
            </a:r>
            <a:r>
              <a:rPr lang="fr-FR" b="1" dirty="0"/>
              <a:t>simple effet numérique </a:t>
            </a:r>
            <a:r>
              <a:rPr lang="fr-FR" dirty="0"/>
              <a:t>si les deux variables impliquées ont un effet fort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Ne pas tester les interactions en routine, mais </a:t>
            </a:r>
            <a:r>
              <a:rPr lang="fr-FR" b="1" dirty="0"/>
              <a:t>seulement quand c’est nécessaire </a:t>
            </a:r>
            <a:r>
              <a:rPr lang="fr-FR" dirty="0"/>
              <a:t>au regard de la question posée</a:t>
            </a:r>
            <a:endParaRPr lang="fr-FR" b="1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 est en interaction avec tout dans la nature : ce n’est pas le propos. Une interaction dans un modèle doit rester </a:t>
            </a:r>
            <a:r>
              <a:rPr lang="fr-FR" b="1" dirty="0"/>
              <a:t>une simplification </a:t>
            </a:r>
            <a:r>
              <a:rPr lang="fr-FR" dirty="0"/>
              <a:t>qui permet de tester </a:t>
            </a:r>
            <a:r>
              <a:rPr lang="fr-FR" b="1" dirty="0"/>
              <a:t>des hypothèses bien précises</a:t>
            </a:r>
            <a:r>
              <a:rPr lang="fr-F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terme d’interaction est </a:t>
            </a:r>
            <a:r>
              <a:rPr lang="fr-FR" b="1" dirty="0"/>
              <a:t>difficile à interpréter</a:t>
            </a:r>
            <a:r>
              <a:rPr lang="fr-FR" dirty="0"/>
              <a:t>, surtout entre deux variables continues : bien s’assurer de la pertinence biologique du résultat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Vérifier que le plan d’échantillonnage est </a:t>
            </a:r>
            <a:r>
              <a:rPr lang="fr-FR" b="1" dirty="0"/>
              <a:t>suffisamment équilibré </a:t>
            </a:r>
            <a:r>
              <a:rPr lang="fr-FR" dirty="0"/>
              <a:t>(les deux variables impliquées ont suffisamment de variance chacune)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interaction </a:t>
            </a:r>
            <a:r>
              <a:rPr lang="fr-FR" b="1" dirty="0"/>
              <a:t>à trois variables </a:t>
            </a:r>
            <a:r>
              <a:rPr lang="fr-FR" dirty="0"/>
              <a:t>est possible, mais attention à l’</a:t>
            </a:r>
            <a:r>
              <a:rPr lang="fr-FR" dirty="0" err="1"/>
              <a:t>interprétabilité</a:t>
            </a:r>
            <a:r>
              <a:rPr lang="fr-FR" dirty="0"/>
              <a:t> et à la capacité des données à le supporter</a:t>
            </a:r>
          </a:p>
        </p:txBody>
      </p:sp>
    </p:spTree>
    <p:extLst>
      <p:ext uri="{BB962C8B-B14F-4D97-AF65-F5344CB8AC3E}">
        <p14:creationId xmlns:p14="http://schemas.microsoft.com/office/powerpoint/2010/main" val="803038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19100" y="428625"/>
            <a:ext cx="7658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L’effet du climat sur la reproduction du Tétras lyre dans les Alpes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038725" y="2790825"/>
            <a:ext cx="6972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Représenter un optimum de réponse le long d’un gradient écologique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486025"/>
            <a:ext cx="4371896" cy="365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95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241931"/>
            <a:ext cx="6678612" cy="487829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93" y="241932"/>
            <a:ext cx="4369858" cy="265825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859" y="3024611"/>
            <a:ext cx="3231092" cy="30020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5157787"/>
            <a:ext cx="8239125" cy="15716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0067" y="204366"/>
            <a:ext cx="2904067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/>
              <a:t>16 sites de comptages (UN)</a:t>
            </a:r>
          </a:p>
          <a:p>
            <a:r>
              <a:rPr lang="fr-FR" sz="1600" dirty="0"/>
              <a:t>sur 7 réserves (RN)</a:t>
            </a:r>
          </a:p>
          <a:p>
            <a:r>
              <a:rPr lang="fr-FR" sz="1600" dirty="0"/>
              <a:t>18 années de suivi</a:t>
            </a:r>
          </a:p>
        </p:txBody>
      </p:sp>
    </p:spTree>
    <p:extLst>
      <p:ext uri="{BB962C8B-B14F-4D97-AF65-F5344CB8AC3E}">
        <p14:creationId xmlns:p14="http://schemas.microsoft.com/office/powerpoint/2010/main" val="3063876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5157787"/>
            <a:ext cx="8239125" cy="15716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454"/>
            <a:ext cx="5711819" cy="3983660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>
            <a:off x="6550019" y="2379133"/>
            <a:ext cx="0" cy="11260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6544196" y="726546"/>
            <a:ext cx="0" cy="15679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730999" y="1286934"/>
            <a:ext cx="287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Années plus chaudes et sèches que la moyenne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6824132" y="2514601"/>
            <a:ext cx="331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Années plus froides et humides que la moyenne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30200" y="4154114"/>
            <a:ext cx="1081193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Comment les </a:t>
            </a:r>
            <a:r>
              <a:rPr lang="fr-FR" b="1" dirty="0"/>
              <a:t>variations climatiques interannuelles </a:t>
            </a:r>
            <a:r>
              <a:rPr lang="fr-FR" dirty="0"/>
              <a:t>impactent-elles le taux de reproduction des Tétras lyre?</a:t>
            </a:r>
          </a:p>
          <a:p>
            <a:r>
              <a:rPr lang="fr-FR" b="1" dirty="0"/>
              <a:t>Hypothèse</a:t>
            </a:r>
            <a:r>
              <a:rPr lang="fr-FR" dirty="0"/>
              <a:t> : la reproduction </a:t>
            </a:r>
            <a:r>
              <a:rPr lang="fr-FR" b="1" dirty="0"/>
              <a:t>est maximale </a:t>
            </a:r>
            <a:r>
              <a:rPr lang="fr-FR" dirty="0"/>
              <a:t>les années proches de la moyenne à long terme</a:t>
            </a:r>
          </a:p>
        </p:txBody>
      </p:sp>
    </p:spTree>
    <p:extLst>
      <p:ext uri="{BB962C8B-B14F-4D97-AF65-F5344CB8AC3E}">
        <p14:creationId xmlns:p14="http://schemas.microsoft.com/office/powerpoint/2010/main" val="61455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129452" y="421005"/>
            <a:ext cx="574886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dirty="0"/>
              <a:t>Théorie des îles </a:t>
            </a:r>
          </a:p>
          <a:p>
            <a:pPr algn="l"/>
            <a:r>
              <a:rPr lang="fr-FR" dirty="0"/>
              <a:t>ou </a:t>
            </a:r>
          </a:p>
          <a:p>
            <a:pPr algn="l"/>
            <a:r>
              <a:rPr lang="fr-FR" dirty="0"/>
              <a:t>théorie de la niche?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70743" y="6142081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« Lomolino.txt »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53" y="5557870"/>
            <a:ext cx="1237919" cy="116842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09" y="1871309"/>
            <a:ext cx="7075933" cy="3686561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7699086" y="2389026"/>
            <a:ext cx="366413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dirty="0"/>
              <a:t>Comparer </a:t>
            </a:r>
          </a:p>
          <a:p>
            <a:pPr algn="l"/>
            <a:r>
              <a:rPr lang="fr-FR" sz="3600" dirty="0"/>
              <a:t>des modèles </a:t>
            </a:r>
          </a:p>
        </p:txBody>
      </p:sp>
    </p:spTree>
    <p:extLst>
      <p:ext uri="{BB962C8B-B14F-4D97-AF65-F5344CB8AC3E}">
        <p14:creationId xmlns:p14="http://schemas.microsoft.com/office/powerpoint/2010/main" val="3081363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5157787"/>
            <a:ext cx="8239125" cy="157162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30200" y="4154114"/>
            <a:ext cx="1081193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Comment les </a:t>
            </a:r>
            <a:r>
              <a:rPr lang="fr-FR" b="1" dirty="0"/>
              <a:t>variations climatiques interannuelles </a:t>
            </a:r>
            <a:r>
              <a:rPr lang="fr-FR" dirty="0"/>
              <a:t>impactent-elles le taux de reproduction des Tétras lyre?</a:t>
            </a:r>
          </a:p>
          <a:p>
            <a:r>
              <a:rPr lang="fr-FR" b="1" dirty="0"/>
              <a:t>Hypothèse</a:t>
            </a:r>
            <a:r>
              <a:rPr lang="fr-FR" dirty="0"/>
              <a:t> : la reproduction </a:t>
            </a:r>
            <a:r>
              <a:rPr lang="fr-FR" b="1" dirty="0"/>
              <a:t>est maximale </a:t>
            </a:r>
            <a:r>
              <a:rPr lang="fr-FR" dirty="0"/>
              <a:t>les années proches de la moyenne à long terme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6" y="0"/>
            <a:ext cx="4126696" cy="3766809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55333" y="2946400"/>
            <a:ext cx="406400" cy="56726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2844799" y="3081866"/>
            <a:ext cx="242993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274732" y="289720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NAO moyenne à long terme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274732" y="43340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Reproduction maximale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052231" y="618066"/>
            <a:ext cx="2226733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2444733" y="419809"/>
            <a:ext cx="607497" cy="567267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1151467" y="3699073"/>
            <a:ext cx="1470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44720" y="3709676"/>
            <a:ext cx="212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Années plus froides et humides que la moyenne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V="1">
            <a:off x="2748481" y="3706089"/>
            <a:ext cx="1819815" cy="7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658532" y="3738294"/>
            <a:ext cx="1909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Années plus chaudes et sèches que la moyenne</a:t>
            </a:r>
          </a:p>
        </p:txBody>
      </p:sp>
    </p:spTree>
    <p:extLst>
      <p:ext uri="{BB962C8B-B14F-4D97-AF65-F5344CB8AC3E}">
        <p14:creationId xmlns:p14="http://schemas.microsoft.com/office/powerpoint/2010/main" val="3593910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5157787"/>
            <a:ext cx="8239125" cy="157162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30200" y="4154114"/>
            <a:ext cx="1081193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Comment les </a:t>
            </a:r>
            <a:r>
              <a:rPr lang="fr-FR" b="1" dirty="0"/>
              <a:t>variations climatiques interannuelles </a:t>
            </a:r>
            <a:r>
              <a:rPr lang="fr-FR" dirty="0"/>
              <a:t>impactent-elles le taux de reproduction des Tétras lyre?</a:t>
            </a:r>
          </a:p>
          <a:p>
            <a:r>
              <a:rPr lang="fr-FR" b="1" dirty="0"/>
              <a:t>Hypothèse</a:t>
            </a:r>
            <a:r>
              <a:rPr lang="fr-FR" dirty="0"/>
              <a:t> : la reproduction </a:t>
            </a:r>
            <a:r>
              <a:rPr lang="fr-FR" b="1" dirty="0"/>
              <a:t>est maximale </a:t>
            </a:r>
            <a:r>
              <a:rPr lang="fr-FR" dirty="0"/>
              <a:t>les années proches de la moyenne à long terme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6" y="0"/>
            <a:ext cx="4126696" cy="3766809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 flipH="1">
            <a:off x="1151467" y="3699073"/>
            <a:ext cx="1470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44720" y="3709676"/>
            <a:ext cx="212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Années plus froides et humides que la moyenne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V="1">
            <a:off x="2748481" y="3706089"/>
            <a:ext cx="1819815" cy="7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658532" y="3738294"/>
            <a:ext cx="1909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Années plus chaudes et sèches que la moyenne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14" y="175519"/>
            <a:ext cx="3908353" cy="35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13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5157787"/>
            <a:ext cx="8239125" cy="157162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30200" y="4154114"/>
            <a:ext cx="1081193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Comment les </a:t>
            </a:r>
            <a:r>
              <a:rPr lang="fr-FR" b="1" dirty="0"/>
              <a:t>variations climatiques interannuelles </a:t>
            </a:r>
            <a:r>
              <a:rPr lang="fr-FR" dirty="0"/>
              <a:t>impactent-elles le taux de reproduction des Tétras lyre?</a:t>
            </a:r>
          </a:p>
          <a:p>
            <a:r>
              <a:rPr lang="fr-FR" b="1" dirty="0"/>
              <a:t>Hypothèse</a:t>
            </a:r>
            <a:r>
              <a:rPr lang="fr-FR" dirty="0"/>
              <a:t> : la reproduction </a:t>
            </a:r>
            <a:r>
              <a:rPr lang="fr-FR" b="1" dirty="0"/>
              <a:t>est maximale </a:t>
            </a:r>
            <a:r>
              <a:rPr lang="fr-FR" dirty="0"/>
              <a:t>les années proches de la moyenne à long terme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736600" y="558800"/>
                <a:ext cx="3860544" cy="43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𝑁𝑖𝑐h𝑒𝑒𝑠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𝑁𝑏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𝑝𝑜𝑢𝑙𝑒𝑠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𝑟𝑒𝑝𝑟𝑜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558800"/>
                <a:ext cx="3860544" cy="438069"/>
              </a:xfrm>
              <a:prstGeom prst="rect">
                <a:avLst/>
              </a:prstGeom>
              <a:blipFill rotWithShape="0">
                <a:blip r:embed="rId3"/>
                <a:stretch>
                  <a:fillRect l="-94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07306" y="928617"/>
                <a:ext cx="5260479" cy="810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𝑟𝑒𝑝𝑟𝑜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𝑅𝑁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𝑅𝑁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306" y="928617"/>
                <a:ext cx="5260479" cy="8106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448734" y="2111532"/>
            <a:ext cx="5630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 UN (sites de comptage)</a:t>
            </a:r>
          </a:p>
          <a:p>
            <a:r>
              <a:rPr lang="fr-FR" dirty="0"/>
              <a:t>j années</a:t>
            </a:r>
          </a:p>
          <a:p>
            <a:endParaRPr lang="fr-FR" dirty="0"/>
          </a:p>
          <a:p>
            <a:r>
              <a:rPr lang="fr-FR" dirty="0"/>
              <a:t>k = 7 RN (« Arve Giffre » comme référence)</a:t>
            </a:r>
          </a:p>
          <a:p>
            <a:endParaRPr lang="fr-FR" dirty="0"/>
          </a:p>
          <a:p>
            <a:r>
              <a:rPr lang="fr-FR" dirty="0"/>
              <a:t>L’effet de la NAO est supposé le même partout</a:t>
            </a:r>
          </a:p>
        </p:txBody>
      </p:sp>
      <p:sp>
        <p:nvSpPr>
          <p:cNvPr id="9" name="Carré corné 8"/>
          <p:cNvSpPr/>
          <p:nvPr/>
        </p:nvSpPr>
        <p:spPr>
          <a:xfrm>
            <a:off x="7145868" y="1903621"/>
            <a:ext cx="3251200" cy="1921700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tx1"/>
                </a:solidFill>
              </a:rPr>
              <a:t>Pour l’instant le modèle est monotone : </a:t>
            </a:r>
            <a:r>
              <a:rPr lang="fr-FR" sz="1600" dirty="0">
                <a:solidFill>
                  <a:schemeClr val="tx1"/>
                </a:solidFill>
              </a:rPr>
              <a:t>suppose que la reproduction baisse ou augmente linéairement quand la NAO augmente : </a:t>
            </a:r>
            <a:r>
              <a:rPr lang="fr-FR" sz="1600" b="1" dirty="0">
                <a:solidFill>
                  <a:schemeClr val="tx1"/>
                </a:solidFill>
              </a:rPr>
              <a:t>ne répond pas à la question.</a:t>
            </a:r>
          </a:p>
        </p:txBody>
      </p:sp>
    </p:spTree>
    <p:extLst>
      <p:ext uri="{BB962C8B-B14F-4D97-AF65-F5344CB8AC3E}">
        <p14:creationId xmlns:p14="http://schemas.microsoft.com/office/powerpoint/2010/main" val="252945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5157787"/>
            <a:ext cx="8239125" cy="157162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30200" y="4154114"/>
            <a:ext cx="1081193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Comment les </a:t>
            </a:r>
            <a:r>
              <a:rPr lang="fr-FR" b="1" dirty="0"/>
              <a:t>variations climatiques interannuelles </a:t>
            </a:r>
            <a:r>
              <a:rPr lang="fr-FR" dirty="0"/>
              <a:t>impactent-elles le taux de reproduction des Tétras lyre?</a:t>
            </a:r>
          </a:p>
          <a:p>
            <a:r>
              <a:rPr lang="fr-FR" b="1" dirty="0"/>
              <a:t>Hypothèse</a:t>
            </a:r>
            <a:r>
              <a:rPr lang="fr-FR" dirty="0"/>
              <a:t> : la reproduction </a:t>
            </a:r>
            <a:r>
              <a:rPr lang="fr-FR" b="1" dirty="0"/>
              <a:t>est maximale </a:t>
            </a:r>
            <a:r>
              <a:rPr lang="fr-FR" dirty="0"/>
              <a:t>les années proches de la moyenne à long terme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736600" y="558800"/>
                <a:ext cx="3860544" cy="43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𝑁𝑖𝑐h𝑒𝑒𝑠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𝑁𝑏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𝑝𝑜𝑢𝑙𝑒𝑠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𝑟𝑒𝑝𝑟𝑜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558800"/>
                <a:ext cx="3860544" cy="438069"/>
              </a:xfrm>
              <a:prstGeom prst="rect">
                <a:avLst/>
              </a:prstGeom>
              <a:blipFill rotWithShape="0">
                <a:blip r:embed="rId3"/>
                <a:stretch>
                  <a:fillRect l="-94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092201" y="2293036"/>
            <a:ext cx="9135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Le terme quadratique </a:t>
            </a:r>
            <a:r>
              <a:rPr lang="fr-FR" dirty="0"/>
              <a:t>définit un polynôme du second degré (y = a + </a:t>
            </a:r>
            <a:r>
              <a:rPr lang="fr-FR" dirty="0" err="1"/>
              <a:t>bX</a:t>
            </a:r>
            <a:r>
              <a:rPr lang="fr-FR" dirty="0"/>
              <a:t> + </a:t>
            </a:r>
            <a:r>
              <a:rPr lang="fr-FR" dirty="0" err="1"/>
              <a:t>cX</a:t>
            </a:r>
            <a:r>
              <a:rPr lang="fr-FR" dirty="0"/>
              <a:t>²)</a:t>
            </a:r>
          </a:p>
          <a:p>
            <a:endParaRPr lang="fr-FR" dirty="0"/>
          </a:p>
          <a:p>
            <a:r>
              <a:rPr lang="fr-FR" dirty="0"/>
              <a:t>Représente une </a:t>
            </a:r>
            <a:r>
              <a:rPr lang="fr-FR" b="1" dirty="0"/>
              <a:t>courbe en cloche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Permet de tester </a:t>
            </a:r>
            <a:r>
              <a:rPr lang="fr-FR" b="1" dirty="0">
                <a:sym typeface="Wingdings" panose="05000000000000000000" pitchFamily="2" charset="2"/>
              </a:rPr>
              <a:t>l’existence d’un optimum </a:t>
            </a:r>
            <a:r>
              <a:rPr lang="fr-FR" dirty="0">
                <a:sym typeface="Wingdings" panose="05000000000000000000" pitchFamily="2" charset="2"/>
              </a:rPr>
              <a:t>de </a:t>
            </a:r>
            <a:r>
              <a:rPr lang="fr-FR" dirty="0" err="1">
                <a:sym typeface="Wingdings" panose="05000000000000000000" pitchFamily="2" charset="2"/>
              </a:rPr>
              <a:t>p</a:t>
            </a:r>
            <a:r>
              <a:rPr lang="fr-FR" baseline="-25000" dirty="0" err="1">
                <a:sym typeface="Wingdings" panose="05000000000000000000" pitchFamily="2" charset="2"/>
              </a:rPr>
              <a:t>repro</a:t>
            </a:r>
            <a:r>
              <a:rPr lang="fr-FR" baseline="-25000" dirty="0">
                <a:sym typeface="Wingdings" panose="05000000000000000000" pitchFamily="2" charset="2"/>
              </a:rPr>
              <a:t> </a:t>
            </a:r>
            <a:r>
              <a:rPr lang="fr-FR" dirty="0">
                <a:sym typeface="Wingdings" panose="05000000000000000000" pitchFamily="2" charset="2"/>
              </a:rPr>
              <a:t>sur le gradient de NAO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45349" y="1205655"/>
                <a:ext cx="6175408" cy="698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𝑟𝑒𝑝𝑟𝑜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𝑅𝑁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𝑅𝑁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𝑵𝑨𝑶𝒒</m:t>
                          </m:r>
                        </m:sub>
                      </m:sSub>
                      <m:r>
                        <a:rPr lang="fr-FR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𝑵𝑨𝑶</m:t>
                          </m:r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  <m:sub>
                          <m:r>
                            <a:rPr lang="fr-F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49" y="1205655"/>
                <a:ext cx="6175408" cy="6981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754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ZoneTexte 38"/>
          <p:cNvSpPr txBox="1"/>
          <p:nvPr/>
        </p:nvSpPr>
        <p:spPr>
          <a:xfrm>
            <a:off x="287867" y="169333"/>
            <a:ext cx="758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L’effet de X et de X² sur la variation de Y dans un polynôme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3182128" y="654665"/>
                <a:ext cx="36919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𝑎𝑋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²+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28" y="654665"/>
                <a:ext cx="3691913" cy="307777"/>
              </a:xfrm>
              <a:prstGeom prst="rect">
                <a:avLst/>
              </a:prstGeom>
              <a:blipFill rotWithShape="0">
                <a:blip r:embed="rId2"/>
                <a:stretch>
                  <a:fillRect t="-3922" b="-156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/>
          <p:cNvSpPr txBox="1"/>
          <p:nvPr/>
        </p:nvSpPr>
        <p:spPr>
          <a:xfrm>
            <a:off x="1888067" y="5831339"/>
            <a:ext cx="80348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Un modèle quadratique </a:t>
            </a:r>
            <a:r>
              <a:rPr lang="fr-FR" b="1" dirty="0"/>
              <a:t>reste un modèle linéaire </a:t>
            </a:r>
            <a:r>
              <a:rPr lang="fr-FR" dirty="0"/>
              <a:t>(de la forme Y=</a:t>
            </a:r>
            <a:r>
              <a:rPr lang="fr-FR" dirty="0" err="1"/>
              <a:t>bX</a:t>
            </a:r>
            <a:r>
              <a:rPr lang="fr-FR" dirty="0"/>
              <a:t>)</a:t>
            </a:r>
          </a:p>
          <a:p>
            <a:r>
              <a:rPr lang="fr-FR" dirty="0"/>
              <a:t>Mais le terme quadratique </a:t>
            </a:r>
            <a:r>
              <a:rPr lang="fr-FR" b="1" dirty="0"/>
              <a:t>induit une courbure </a:t>
            </a:r>
            <a:r>
              <a:rPr lang="fr-FR" dirty="0"/>
              <a:t>de l’effet de X</a:t>
            </a:r>
          </a:p>
        </p:txBody>
      </p:sp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38463" y="1616662"/>
            <a:ext cx="10379242" cy="352179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547172" y="1570495"/>
            <a:ext cx="123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 = 0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87433" y="1570495"/>
            <a:ext cx="123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 = 2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754757" y="1570495"/>
            <a:ext cx="123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 = -2</a:t>
            </a:r>
          </a:p>
        </p:txBody>
      </p:sp>
    </p:spTree>
    <p:extLst>
      <p:ext uri="{BB962C8B-B14F-4D97-AF65-F5344CB8AC3E}">
        <p14:creationId xmlns:p14="http://schemas.microsoft.com/office/powerpoint/2010/main" val="3041236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16133" y="997198"/>
            <a:ext cx="2607733" cy="4284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316132" y="1802315"/>
            <a:ext cx="2794001" cy="4284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76065" y="134227"/>
            <a:ext cx="9819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tetras.mod.lin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cbind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Nichees,Poules-Nichees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)~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NAOdjfm+RN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="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binomial",data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tetras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tetras.mod.quad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cbind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Nichees,Poules-Nichees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)~poly(NAOdjfm,2,raw=T)+RN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="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binomial",data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tetras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tetras.mod.quad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cbind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Nichees,Poules-Nichees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)~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NAOdjfm+I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(NAOdjfm^2)+RN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="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binomial",data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tetras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432801" y="243625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linéaire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9872133" y="1155984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linéaire </a:t>
            </a:r>
            <a:r>
              <a:rPr lang="fr-FR" dirty="0">
                <a:solidFill>
                  <a:srgbClr val="FF0000"/>
                </a:solidFill>
              </a:rPr>
              <a:t>quadratique</a:t>
            </a:r>
          </a:p>
          <a:p>
            <a:r>
              <a:rPr lang="fr-FR" sz="1400" i="1" dirty="0"/>
              <a:t>(codes équivalents)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568" y="2933804"/>
            <a:ext cx="3426050" cy="384654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" y="3011458"/>
            <a:ext cx="3426050" cy="384654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320800" y="2692400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linéaire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085899" y="2695936"/>
            <a:ext cx="263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quadratique</a:t>
            </a:r>
          </a:p>
        </p:txBody>
      </p:sp>
    </p:spTree>
    <p:extLst>
      <p:ext uri="{BB962C8B-B14F-4D97-AF65-F5344CB8AC3E}">
        <p14:creationId xmlns:p14="http://schemas.microsoft.com/office/powerpoint/2010/main" val="2704113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3050" y="2827866"/>
            <a:ext cx="5695950" cy="3894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7855283" y="992364"/>
            <a:ext cx="3877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Terme quadratique : il semble bien y avoir un maximum de reproduction quelque part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où</a:t>
            </a:r>
            <a:r>
              <a:rPr lang="fr-FR" dirty="0">
                <a:sym typeface="Wingdings" panose="05000000000000000000" pitchFamily="2" charset="2"/>
              </a:rPr>
              <a:t>?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693664"/>
            <a:ext cx="6624099" cy="5272695"/>
          </a:xfrm>
          <a:prstGeom prst="rect">
            <a:avLst/>
          </a:prstGeom>
        </p:spPr>
      </p:pic>
      <p:pic>
        <p:nvPicPr>
          <p:cNvPr id="13" name="Image 12"/>
          <p:cNvPicPr/>
          <p:nvPr/>
        </p:nvPicPr>
        <p:blipFill rotWithShape="1">
          <a:blip r:embed="rId3"/>
          <a:srcRect l="32873" r="32700"/>
          <a:stretch/>
        </p:blipFill>
        <p:spPr>
          <a:xfrm>
            <a:off x="7459577" y="3083029"/>
            <a:ext cx="4058653" cy="355840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8463770" y="3083029"/>
            <a:ext cx="1236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b = 2</a:t>
            </a:r>
          </a:p>
        </p:txBody>
      </p:sp>
    </p:spTree>
    <p:extLst>
      <p:ext uri="{BB962C8B-B14F-4D97-AF65-F5344CB8AC3E}">
        <p14:creationId xmlns:p14="http://schemas.microsoft.com/office/powerpoint/2010/main" val="906880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6104467" y="5681133"/>
            <a:ext cx="530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Où se situe </a:t>
            </a:r>
            <a:r>
              <a:rPr lang="fr-FR" b="1" dirty="0"/>
              <a:t>précisément</a:t>
            </a:r>
            <a:r>
              <a:rPr lang="fr-FR" dirty="0"/>
              <a:t> le maximum de reproduction?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91" y="807256"/>
            <a:ext cx="8714286" cy="4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21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050" y="2827866"/>
            <a:ext cx="5695950" cy="3894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693664"/>
            <a:ext cx="6624099" cy="5272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82948" y="2827866"/>
                <a:ext cx="3780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)=−0,32+0,16×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−0,19 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948" y="2827866"/>
                <a:ext cx="37802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968" t="-4444" r="-1129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7213599" y="3498333"/>
            <a:ext cx="436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 l’optimum de cette fonction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102381" y="4275666"/>
            <a:ext cx="474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Dériver la fonction et annuler la dérivée</a:t>
            </a:r>
          </a:p>
        </p:txBody>
      </p:sp>
      <p:cxnSp>
        <p:nvCxnSpPr>
          <p:cNvPr id="15" name="Connecteur en angle 14"/>
          <p:cNvCxnSpPr>
            <a:endCxn id="11" idx="1"/>
          </p:cNvCxnSpPr>
          <p:nvPr/>
        </p:nvCxnSpPr>
        <p:spPr>
          <a:xfrm rot="16200000" flipH="1">
            <a:off x="6468757" y="3826708"/>
            <a:ext cx="777332" cy="489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595532" y="3686434"/>
            <a:ext cx="60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63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66" y="1659655"/>
            <a:ext cx="5021067" cy="4824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82948" y="2827866"/>
                <a:ext cx="3780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)=−0,32+0,16×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−0,19 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948" y="2827866"/>
                <a:ext cx="37802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968" t="-4444" r="-1129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7213599" y="3498333"/>
            <a:ext cx="436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 l’optimum de cette fonction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102381" y="4275666"/>
            <a:ext cx="474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Dériver la fonction et annuler la dérivée</a:t>
            </a:r>
          </a:p>
        </p:txBody>
      </p:sp>
      <p:cxnSp>
        <p:nvCxnSpPr>
          <p:cNvPr id="15" name="Connecteur en angle 14"/>
          <p:cNvCxnSpPr>
            <a:endCxn id="11" idx="1"/>
          </p:cNvCxnSpPr>
          <p:nvPr/>
        </p:nvCxnSpPr>
        <p:spPr>
          <a:xfrm rot="16200000" flipH="1">
            <a:off x="6468757" y="3826708"/>
            <a:ext cx="777332" cy="489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595532" y="3686434"/>
            <a:ext cx="60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29047" y="284296"/>
            <a:ext cx="115146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&gt; y=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function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(x){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coef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tetras.mod.quad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)[1]+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coef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tetras.mod.quad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)[2]*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x+coef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tetras.mod.quad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)[3]*x*x}</a:t>
            </a:r>
          </a:p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xmax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optimize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(y,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interval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=range(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tetras$NAOdjfm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), maximum=TRUE)</a:t>
            </a:r>
          </a:p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xmax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$`maximum`</a:t>
            </a:r>
          </a:p>
          <a:p>
            <a:r>
              <a:rPr lang="fr-FR" dirty="0">
                <a:solidFill>
                  <a:srgbClr val="FF0000"/>
                </a:solidFill>
              </a:rPr>
              <a:t>[1] 0.416613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$objective</a:t>
            </a:r>
          </a:p>
          <a:p>
            <a:r>
              <a:rPr lang="fr-FR" dirty="0">
                <a:solidFill>
                  <a:srgbClr val="FF0000"/>
                </a:solidFill>
              </a:rPr>
              <a:t>(</a:t>
            </a:r>
            <a:r>
              <a:rPr lang="fr-FR" dirty="0" err="1">
                <a:solidFill>
                  <a:srgbClr val="FF0000"/>
                </a:solidFill>
              </a:rPr>
              <a:t>Intercept</a:t>
            </a:r>
            <a:r>
              <a:rPr lang="fr-FR" dirty="0">
                <a:solidFill>
                  <a:srgbClr val="FF0000"/>
                </a:solidFill>
              </a:rPr>
              <a:t>) </a:t>
            </a:r>
          </a:p>
          <a:p>
            <a:r>
              <a:rPr lang="fr-FR" dirty="0">
                <a:solidFill>
                  <a:srgbClr val="FF0000"/>
                </a:solidFill>
              </a:rPr>
              <a:t> -0.2919601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595532" y="5147733"/>
            <a:ext cx="432646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climat optimal des tétras est </a:t>
            </a:r>
            <a:r>
              <a:rPr lang="fr-FR" b="1" dirty="0"/>
              <a:t>légèrement décalé </a:t>
            </a:r>
            <a:r>
              <a:rPr lang="fr-FR" dirty="0"/>
              <a:t>par rapport à la moyenne à long terme</a:t>
            </a:r>
          </a:p>
        </p:txBody>
      </p:sp>
    </p:spTree>
    <p:extLst>
      <p:ext uri="{BB962C8B-B14F-4D97-AF65-F5344CB8AC3E}">
        <p14:creationId xmlns:p14="http://schemas.microsoft.com/office/powerpoint/2010/main" val="241746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724025" y="609600"/>
            <a:ext cx="864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Quelle hypothèse est la plus soutenue par les données?</a:t>
            </a:r>
          </a:p>
        </p:txBody>
      </p:sp>
      <p:sp>
        <p:nvSpPr>
          <p:cNvPr id="6" name="Rectangle 5"/>
          <p:cNvSpPr/>
          <p:nvPr/>
        </p:nvSpPr>
        <p:spPr>
          <a:xfrm>
            <a:off x="819150" y="314325"/>
            <a:ext cx="10106025" cy="2954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88150" y="519126"/>
            <a:ext cx="831668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1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par des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variables spatiales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 : </a:t>
            </a:r>
          </a:p>
          <a:p>
            <a:r>
              <a:rPr lang="fr-FR" sz="1600" dirty="0">
                <a:ea typeface="Batang"/>
                <a:cs typeface="Times New Roman" panose="02020603050405020304" pitchFamily="18" charset="0"/>
              </a:rPr>
              <a:t>surface de l’îlot i (SURF), latitude (LATI) et distance à la source (DSOUR). 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53964" y="1729370"/>
                <a:ext cx="1385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964" y="1729370"/>
                <a:ext cx="1385058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453964" y="2016906"/>
                <a:ext cx="6096000" cy="11876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>
                  <a:lnSpc>
                    <a:spcPct val="20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i="1">
                                <a:effectLst/>
                                <a:latin typeface="Cambria Math" panose="02040503050406030204" pitchFamily="18" charset="0"/>
                                <a:ea typeface="Batang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Batang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Batang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= </m:t>
                    </m:r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𝛼</m:t>
                    </m:r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𝑆𝑈𝑅𝐹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𝐿𝐴𝑇𝐼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𝐷𝑆𝑂𝑈𝑅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:endParaRPr lang="fr-FR" dirty="0">
                  <a:effectLst/>
                  <a:latin typeface="Calibri" panose="020F0502020204030204" pitchFamily="34" charset="0"/>
                  <a:ea typeface="Batang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964" y="2016906"/>
                <a:ext cx="6096000" cy="11876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lipse 9"/>
          <p:cNvSpPr/>
          <p:nvPr/>
        </p:nvSpPr>
        <p:spPr>
          <a:xfrm>
            <a:off x="1070882" y="1515619"/>
            <a:ext cx="470263" cy="14456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015763" y="1557619"/>
            <a:ext cx="300445" cy="2663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917001" y="1818484"/>
            <a:ext cx="461653" cy="2802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535902" y="2377895"/>
            <a:ext cx="80554" cy="1043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935901" y="2744801"/>
            <a:ext cx="342009" cy="166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164131" y="2619068"/>
            <a:ext cx="472094" cy="3457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0" idx="6"/>
            <a:endCxn id="11" idx="3"/>
          </p:cNvCxnSpPr>
          <p:nvPr/>
        </p:nvCxnSpPr>
        <p:spPr>
          <a:xfrm flipV="1">
            <a:off x="1541145" y="1785001"/>
            <a:ext cx="518617" cy="45343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0" idx="6"/>
            <a:endCxn id="12" idx="2"/>
          </p:cNvCxnSpPr>
          <p:nvPr/>
        </p:nvCxnSpPr>
        <p:spPr>
          <a:xfrm flipV="1">
            <a:off x="1541145" y="1958593"/>
            <a:ext cx="1375856" cy="27983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0" idx="6"/>
            <a:endCxn id="13" idx="2"/>
          </p:cNvCxnSpPr>
          <p:nvPr/>
        </p:nvCxnSpPr>
        <p:spPr>
          <a:xfrm>
            <a:off x="1541145" y="2238431"/>
            <a:ext cx="994757" cy="19165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0" idx="6"/>
            <a:endCxn id="15" idx="2"/>
          </p:cNvCxnSpPr>
          <p:nvPr/>
        </p:nvCxnSpPr>
        <p:spPr>
          <a:xfrm>
            <a:off x="1541145" y="2238431"/>
            <a:ext cx="1622986" cy="5535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0" idx="6"/>
            <a:endCxn id="14" idx="2"/>
          </p:cNvCxnSpPr>
          <p:nvPr/>
        </p:nvCxnSpPr>
        <p:spPr>
          <a:xfrm>
            <a:off x="1541145" y="2238431"/>
            <a:ext cx="394756" cy="58961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9150" y="3611564"/>
            <a:ext cx="10106025" cy="2954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988150" y="3816365"/>
            <a:ext cx="8316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0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seulement par la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surface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453964" y="5026609"/>
                <a:ext cx="1385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964" y="5026609"/>
                <a:ext cx="138505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453964" y="5314145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>
                  <a:lnSpc>
                    <a:spcPct val="20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i="1">
                                <a:effectLst/>
                                <a:latin typeface="Cambria Math" panose="02040503050406030204" pitchFamily="18" charset="0"/>
                                <a:ea typeface="Batang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Batang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fr-FR" i="1">
                                    <a:effectLst/>
                                    <a:latin typeface="Cambria Math" panose="02040503050406030204" pitchFamily="18" charset="0"/>
                                    <a:ea typeface="Batang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= </m:t>
                    </m:r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𝛼</m:t>
                    </m:r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fr-FR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effectLst/>
                        <a:latin typeface="Cambria Math" panose="02040503050406030204" pitchFamily="18" charset="0"/>
                        <a:ea typeface="Batang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𝑆𝑈𝑅𝐹</m:t>
                        </m:r>
                      </m:e>
                      <m:sub>
                        <m:r>
                          <a:rPr lang="fr-FR" i="1">
                            <a:effectLst/>
                            <a:latin typeface="Cambria Math" panose="02040503050406030204" pitchFamily="18" charset="0"/>
                            <a:ea typeface="Batang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:endParaRPr lang="fr-FR" dirty="0">
                  <a:effectLst/>
                  <a:latin typeface="Calibri" panose="020F0502020204030204" pitchFamily="34" charset="0"/>
                  <a:ea typeface="Batang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964" y="5314145"/>
                <a:ext cx="6096000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>
            <a:off x="2015763" y="4854858"/>
            <a:ext cx="300445" cy="2663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2917001" y="5115723"/>
            <a:ext cx="461653" cy="2802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2535902" y="5675134"/>
            <a:ext cx="80554" cy="1043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935901" y="6042040"/>
            <a:ext cx="342009" cy="166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3164131" y="5916307"/>
            <a:ext cx="472094" cy="3457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421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8533" y="262467"/>
            <a:ext cx="538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Les modèles quadratiques en bref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57200" y="966767"/>
            <a:ext cx="74422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* Modèle </a:t>
            </a:r>
            <a:r>
              <a:rPr lang="fr-FR" b="1" dirty="0"/>
              <a:t>quadratique</a:t>
            </a:r>
            <a:r>
              <a:rPr lang="fr-FR" dirty="0"/>
              <a:t> = modèle linéaire avec un polynôme du               			second degré sur une des variables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7200" y="3748046"/>
            <a:ext cx="74422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* Contrainte de </a:t>
            </a:r>
            <a:r>
              <a:rPr lang="fr-FR" b="1" dirty="0"/>
              <a:t>marginalité</a:t>
            </a:r>
            <a:r>
              <a:rPr lang="fr-FR" dirty="0"/>
              <a:t> : s’il y a un terme quadratique dans 			       le modèle, il doit y avoir aussi le 			       terme linéaire correspondant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57200" y="5249334"/>
            <a:ext cx="7442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* </a:t>
            </a:r>
            <a:r>
              <a:rPr lang="fr-FR" b="1" dirty="0"/>
              <a:t>Interprétation </a:t>
            </a:r>
            <a:r>
              <a:rPr lang="fr-FR" dirty="0"/>
              <a:t>: 	        le terme linéaire et le terme 				        quadratique sont liés et 				        s’interprètent conjointement 			        comme une courbe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57200" y="2064090"/>
            <a:ext cx="7442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* </a:t>
            </a:r>
            <a:r>
              <a:rPr lang="fr-FR" b="1" dirty="0"/>
              <a:t>Usage </a:t>
            </a:r>
            <a:r>
              <a:rPr lang="fr-FR" dirty="0"/>
              <a:t>:  		représenter un </a:t>
            </a:r>
            <a:r>
              <a:rPr lang="fr-FR" b="1" dirty="0"/>
              <a:t>optimum</a:t>
            </a:r>
            <a:r>
              <a:rPr lang="fr-FR" dirty="0"/>
              <a:t> sur un </a:t>
            </a:r>
            <a:r>
              <a:rPr lang="fr-FR" b="1" dirty="0"/>
              <a:t>gradient</a:t>
            </a:r>
            <a:r>
              <a:rPr lang="fr-FR" dirty="0"/>
              <a:t> 			de réponse : maximum, minimum, 			courbure.</a:t>
            </a:r>
            <a:r>
              <a:rPr lang="fr-FR" i="1" dirty="0"/>
              <a:t> Typiquement : norme de 			réaction d’un trait, niche écologique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49" y="1996643"/>
            <a:ext cx="3274680" cy="1522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8576733" y="1059100"/>
                <a:ext cx="254108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733" y="1059100"/>
                <a:ext cx="2541080" cy="553998"/>
              </a:xfrm>
              <a:prstGeom prst="rect">
                <a:avLst/>
              </a:prstGeom>
              <a:blipFill rotWithShape="0">
                <a:blip r:embed="rId3"/>
                <a:stretch>
                  <a:fillRect l="-1679" r="-1918" b="-186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9027048" y="4071211"/>
                <a:ext cx="1640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48" y="4071211"/>
                <a:ext cx="164044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974" t="-4444" r="-3346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13"/>
          <p:cNvCxnSpPr/>
          <p:nvPr/>
        </p:nvCxnSpPr>
        <p:spPr>
          <a:xfrm>
            <a:off x="9027048" y="4226645"/>
            <a:ext cx="18102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85" y="4900507"/>
            <a:ext cx="2519810" cy="16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12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4" y="241931"/>
            <a:ext cx="6678612" cy="487829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25" y="1373506"/>
            <a:ext cx="3589708" cy="262276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23333" y="5723467"/>
            <a:ext cx="655161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Hypothèse : l’optimum climatique </a:t>
            </a:r>
            <a:r>
              <a:rPr lang="fr-FR" b="1" dirty="0"/>
              <a:t>varie d’une population à l’autre</a:t>
            </a:r>
          </a:p>
        </p:txBody>
      </p:sp>
    </p:spTree>
    <p:extLst>
      <p:ext uri="{BB962C8B-B14F-4D97-AF65-F5344CB8AC3E}">
        <p14:creationId xmlns:p14="http://schemas.microsoft.com/office/powerpoint/2010/main" val="4288409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1" y="1663303"/>
            <a:ext cx="6499599" cy="37423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23333" y="5723467"/>
            <a:ext cx="655161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Hypothèse : l’optimum climatique </a:t>
            </a:r>
            <a:r>
              <a:rPr lang="fr-FR" b="1" dirty="0"/>
              <a:t>varie d’une population à l’autre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7095066" y="275265"/>
                <a:ext cx="3860544" cy="43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𝑁𝑖𝑐h𝑒𝑒𝑠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𝑁𝑏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𝑝𝑜𝑢𝑙𝑒𝑠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𝑟𝑒𝑝𝑟𝑜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066" y="275265"/>
                <a:ext cx="3860544" cy="438069"/>
              </a:xfrm>
              <a:prstGeom prst="rect">
                <a:avLst/>
              </a:prstGeom>
              <a:blipFill rotWithShape="0">
                <a:blip r:embed="rId3"/>
                <a:stretch>
                  <a:fillRect l="-94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7710905" y="2585379"/>
                <a:ext cx="4267200" cy="94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On veut faire varier </a:t>
                </a:r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𝑁𝐴𝑂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𝑁𝐴𝑂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𝑁𝐴𝑂𝑞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𝑁𝐴𝑂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²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r>
                  <a:rPr lang="fr-FR" dirty="0"/>
                  <a:t>entre les régions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905" y="2585379"/>
                <a:ext cx="4267200" cy="949106"/>
              </a:xfrm>
              <a:prstGeom prst="rect">
                <a:avLst/>
              </a:prstGeom>
              <a:blipFill rotWithShape="0">
                <a:blip r:embed="rId4"/>
                <a:stretch>
                  <a:fillRect l="-1286" t="-3205" b="-8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9304867" y="1591733"/>
            <a:ext cx="0" cy="9228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218001" y="844363"/>
                <a:ext cx="6175408" cy="698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𝑟𝑒𝑝𝑟𝑜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𝑅𝑁</m:t>
                              </m:r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𝑅𝑁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𝑁𝐴𝑂𝑞</m:t>
                          </m:r>
                        </m:sub>
                      </m:sSub>
                      <m:r>
                        <a:rPr lang="fr-F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</m:t>
                          </m:r>
                          <m:r>
                            <a:rPr lang="fr-F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  <m:sub>
                          <m:r>
                            <a:rPr lang="fr-F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001" y="844363"/>
                <a:ext cx="6175408" cy="6981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568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3333" y="5723467"/>
            <a:ext cx="655161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Hypothèse : l’optimum climatique </a:t>
            </a:r>
            <a:r>
              <a:rPr lang="fr-FR" b="1" dirty="0"/>
              <a:t>varie d’une population à l’autre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7095066" y="275265"/>
                <a:ext cx="3860544" cy="43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𝑁𝑖𝑐h𝑒𝑒𝑠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𝑁𝑏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𝑝𝑜𝑢𝑙𝑒𝑠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𝑟𝑒𝑝𝑟𝑜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066" y="275265"/>
                <a:ext cx="3860544" cy="438069"/>
              </a:xfrm>
              <a:prstGeom prst="rect">
                <a:avLst/>
              </a:prstGeom>
              <a:blipFill rotWithShape="0">
                <a:blip r:embed="rId2"/>
                <a:stretch>
                  <a:fillRect l="-948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75875" y="2079889"/>
                <a:ext cx="8826676" cy="1650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𝑟𝑒𝑝𝑟𝑜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𝑟𝑒𝑔𝑖𝑜𝑛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𝑁𝐴𝑂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𝑖𝑛𝑡𝑒𝑟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𝑁𝐴𝑂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𝑖𝑛𝑡𝑒𝑟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𝑁𝐴𝑂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²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875" y="2079889"/>
                <a:ext cx="8826676" cy="16500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avec flèche 2"/>
          <p:cNvCxnSpPr/>
          <p:nvPr/>
        </p:nvCxnSpPr>
        <p:spPr>
          <a:xfrm flipH="1" flipV="1">
            <a:off x="4034590" y="3607138"/>
            <a:ext cx="0" cy="595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0471" y="4264956"/>
            <a:ext cx="303953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/>
              <a:t>termes linéaires de l’interaction </a:t>
            </a:r>
            <a:r>
              <a:rPr lang="fr-FR" dirty="0"/>
              <a:t>(contrastes avec le terme linéaire de la RN de référence)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598834" y="4188665"/>
            <a:ext cx="335677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/>
              <a:t>termes quadratiques de l’interaction </a:t>
            </a:r>
            <a:r>
              <a:rPr lang="fr-FR" dirty="0"/>
              <a:t>(contrastes avec le terme quadratique de la RN de référence)</a:t>
            </a:r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8317833" y="3607138"/>
            <a:ext cx="0" cy="472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320492" y="850870"/>
            <a:ext cx="3356776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/>
              <a:t>terme linéaire simple </a:t>
            </a:r>
            <a:r>
              <a:rPr lang="fr-FR" dirty="0"/>
              <a:t>(terme linéaire de la RN de référence)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095066" y="807261"/>
            <a:ext cx="3356776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/>
              <a:t>terme quadratique simple </a:t>
            </a:r>
            <a:r>
              <a:rPr lang="fr-FR" dirty="0"/>
              <a:t>(terme quadratique de la RN de référence)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5363374" y="1821707"/>
            <a:ext cx="0" cy="401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8927432" y="1758198"/>
            <a:ext cx="0" cy="537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9277222" y="5544299"/>
            <a:ext cx="279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i = site de relevé</a:t>
            </a:r>
          </a:p>
          <a:p>
            <a:r>
              <a:rPr lang="fr-FR" i="1" dirty="0"/>
              <a:t>k = région (RN)</a:t>
            </a:r>
          </a:p>
          <a:p>
            <a:r>
              <a:rPr lang="fr-FR" i="1" dirty="0"/>
              <a:t>j =  année</a:t>
            </a:r>
          </a:p>
          <a:p>
            <a:r>
              <a:rPr lang="fr-FR" i="1" dirty="0"/>
              <a:t>Référence : Arve-Giffre</a:t>
            </a:r>
          </a:p>
        </p:txBody>
      </p:sp>
    </p:spTree>
    <p:extLst>
      <p:ext uri="{BB962C8B-B14F-4D97-AF65-F5344CB8AC3E}">
        <p14:creationId xmlns:p14="http://schemas.microsoft.com/office/powerpoint/2010/main" val="4021981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4" y="1288869"/>
            <a:ext cx="4195957" cy="4158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9634" y="372181"/>
            <a:ext cx="1042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tetras.mod.quad.int=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cbind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Nichees,Poules-Nichees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)~</a:t>
            </a:r>
            <a:r>
              <a:rPr lang="fr-FR" b="1" dirty="0">
                <a:solidFill>
                  <a:srgbClr val="FF0000"/>
                </a:solidFill>
              </a:rPr>
              <a:t>poly(NAOdjfm,2,raw=T)*RN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="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binomial",data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tetras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74766" y="5826034"/>
            <a:ext cx="546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semble que les formes des réponses diffèrent d’un site à l’autre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42" y="1018512"/>
            <a:ext cx="4816195" cy="49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67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9634" y="372181"/>
            <a:ext cx="1042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tetras.mod.quad.int=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cbind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Nichees,Poules-Nichees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)~</a:t>
            </a:r>
            <a:r>
              <a:rPr lang="fr-FR" b="1" dirty="0">
                <a:solidFill>
                  <a:srgbClr val="FF0000"/>
                </a:solidFill>
              </a:rPr>
              <a:t>poly(NAOdjfm,2,raw=T)*RN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="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binomial",data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tetras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418010" y="162177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AIC(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tetras.mod.quad.int,tetras.mod.quad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                                   </a:t>
            </a:r>
            <a:r>
              <a:rPr lang="fr-FR" dirty="0" err="1">
                <a:solidFill>
                  <a:srgbClr val="FF0000"/>
                </a:solidFill>
              </a:rPr>
              <a:t>df</a:t>
            </a:r>
            <a:r>
              <a:rPr lang="fr-FR" dirty="0">
                <a:solidFill>
                  <a:srgbClr val="FF0000"/>
                </a:solidFill>
              </a:rPr>
              <a:t>        AIC</a:t>
            </a:r>
          </a:p>
          <a:p>
            <a:r>
              <a:rPr lang="fr-FR" dirty="0">
                <a:solidFill>
                  <a:srgbClr val="FF0000"/>
                </a:solidFill>
              </a:rPr>
              <a:t>tetras.mod.quad.int    21      637.3431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tetras.mod.quad</a:t>
            </a:r>
            <a:r>
              <a:rPr lang="fr-FR" b="1" dirty="0">
                <a:solidFill>
                  <a:srgbClr val="FF0000"/>
                </a:solidFill>
              </a:rPr>
              <a:t>         9        623.9066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060847"/>
            <a:ext cx="4137094" cy="35092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42" y="1018512"/>
            <a:ext cx="4816195" cy="495101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342467" y="5274733"/>
            <a:ext cx="579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Rien n’indique que ces variations sont réellement soutenues par les données : </a:t>
            </a:r>
          </a:p>
          <a:p>
            <a:endParaRPr lang="fr-FR" dirty="0"/>
          </a:p>
          <a:p>
            <a:r>
              <a:rPr lang="fr-FR" b="1" dirty="0"/>
              <a:t>Attention à ne pas </a:t>
            </a:r>
            <a:r>
              <a:rPr lang="fr-FR" b="1" dirty="0" err="1"/>
              <a:t>surinterpréter</a:t>
            </a:r>
            <a:r>
              <a:rPr lang="fr-FR" b="1" dirty="0"/>
              <a:t> des courbes!</a:t>
            </a:r>
          </a:p>
        </p:txBody>
      </p:sp>
    </p:spTree>
    <p:extLst>
      <p:ext uri="{BB962C8B-B14F-4D97-AF65-F5344CB8AC3E}">
        <p14:creationId xmlns:p14="http://schemas.microsoft.com/office/powerpoint/2010/main" val="3288933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1718203"/>
            <a:ext cx="7010400" cy="435292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19100" y="428625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La phénologie des amphibiens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077200" y="2702802"/>
            <a:ext cx="4169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Modéliser des non-linéarités complexes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48" y="5486917"/>
            <a:ext cx="1237919" cy="11684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76085" y="6071128"/>
            <a:ext cx="250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« amphi_prodon.txt »</a:t>
            </a:r>
          </a:p>
        </p:txBody>
      </p:sp>
    </p:spTree>
    <p:extLst>
      <p:ext uri="{BB962C8B-B14F-4D97-AF65-F5344CB8AC3E}">
        <p14:creationId xmlns:p14="http://schemas.microsoft.com/office/powerpoint/2010/main" val="2149181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4" y="2059918"/>
            <a:ext cx="4314462" cy="4435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99940" y="2768362"/>
            <a:ext cx="2242805" cy="37001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97934" y="292374"/>
            <a:ext cx="10701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Comment a varié la </a:t>
            </a:r>
            <a:r>
              <a:rPr lang="fr-FR" sz="2400" b="1" dirty="0"/>
              <a:t>date de sortie </a:t>
            </a:r>
            <a:r>
              <a:rPr lang="fr-FR" sz="2400" dirty="0"/>
              <a:t>d’hibernation de la grenouille rousse au cours des </a:t>
            </a:r>
            <a:r>
              <a:rPr lang="fr-FR" sz="2400" b="1" dirty="0"/>
              <a:t>dernières décennies</a:t>
            </a:r>
            <a:r>
              <a:rPr lang="fr-FR" sz="2400" dirty="0"/>
              <a:t>?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97934" y="1397000"/>
            <a:ext cx="354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(Voir aussi début du cours sur les GLM)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88" y="2255864"/>
            <a:ext cx="1650758" cy="1024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5734318" y="1495048"/>
                <a:ext cx="16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318" y="1495048"/>
                <a:ext cx="169976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867" b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6712380" y="1864380"/>
                <a:ext cx="21410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380" y="1864380"/>
                <a:ext cx="214103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709" r="-855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899940" y="2214364"/>
            <a:ext cx="4947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rantem.mod=lm(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julian~an,data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rantem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96" y="2768362"/>
            <a:ext cx="4420898" cy="372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92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899940" y="2768362"/>
            <a:ext cx="2242805" cy="37001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692815" y="2794987"/>
            <a:ext cx="2242805" cy="37001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96" y="2768362"/>
            <a:ext cx="4420898" cy="3726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5734318" y="1495048"/>
                <a:ext cx="16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318" y="1495048"/>
                <a:ext cx="169976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867" b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6712380" y="1864380"/>
                <a:ext cx="21410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380" y="1864380"/>
                <a:ext cx="214103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709" r="-855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899940" y="2214364"/>
            <a:ext cx="4947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rantem.mod=lm(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julian~an,data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rantem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855133" y="321733"/>
            <a:ext cx="9685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</a:t>
            </a:r>
            <a:r>
              <a:rPr lang="fr-FR" b="1" dirty="0"/>
              <a:t>patron résiduel en courbe </a:t>
            </a:r>
            <a:r>
              <a:rPr lang="fr-FR" dirty="0"/>
              <a:t>suggère qu’un effet quadratique pourrait manquer</a:t>
            </a:r>
          </a:p>
          <a:p>
            <a:r>
              <a:rPr lang="fr-FR" dirty="0"/>
              <a:t>mais on n’a pas d’hypothèse particulière qui y mène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768362"/>
            <a:ext cx="4726536" cy="39844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0331" y="21220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rantem.mod.quad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julian~poly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(an,2,raw=T)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,data=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rantem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200331" y="1370393"/>
                <a:ext cx="16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31" y="1370393"/>
                <a:ext cx="169976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867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65784" y="1767639"/>
                <a:ext cx="36980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²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" y="1767639"/>
                <a:ext cx="3698000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2310" t="-14286" r="-29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2839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89000" y="5793656"/>
            <a:ext cx="9685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courbure n’apporte </a:t>
            </a:r>
            <a:r>
              <a:rPr lang="fr-FR" b="1" dirty="0"/>
              <a:t>pas d’information majeure </a:t>
            </a:r>
            <a:r>
              <a:rPr lang="fr-FR" dirty="0"/>
              <a:t>par rapport à un effet linéaire simple, malgré l’amélioration des résidus : le patron est-il ou non non-linéaire?</a:t>
            </a:r>
          </a:p>
        </p:txBody>
      </p:sp>
      <p:sp>
        <p:nvSpPr>
          <p:cNvPr id="6" name="Rectangle 5"/>
          <p:cNvSpPr/>
          <p:nvPr/>
        </p:nvSpPr>
        <p:spPr>
          <a:xfrm>
            <a:off x="200331" y="21220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rantem.mod.quad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julian~poly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(an,2,raw=T)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,data=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rantem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200331" y="1370393"/>
                <a:ext cx="16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31" y="1370393"/>
                <a:ext cx="169976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867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65784" y="1767639"/>
                <a:ext cx="36980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²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" y="1767639"/>
                <a:ext cx="3698000" cy="553998"/>
              </a:xfrm>
              <a:prstGeom prst="rect">
                <a:avLst/>
              </a:prstGeom>
              <a:blipFill rotWithShape="0">
                <a:blip r:embed="rId3"/>
                <a:stretch>
                  <a:fillRect l="-2310" t="-14286" r="-29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00331" y="30876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AIC(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rantem.mod,rantem.mod.quad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                                   </a:t>
            </a:r>
            <a:r>
              <a:rPr lang="fr-FR" dirty="0" err="1">
                <a:solidFill>
                  <a:srgbClr val="FF0000"/>
                </a:solidFill>
              </a:rPr>
              <a:t>df</a:t>
            </a:r>
            <a:r>
              <a:rPr lang="fr-FR" dirty="0">
                <a:solidFill>
                  <a:srgbClr val="FF0000"/>
                </a:solidFill>
              </a:rPr>
              <a:t>                   AIC</a:t>
            </a:r>
          </a:p>
          <a:p>
            <a:r>
              <a:rPr lang="fr-FR" dirty="0">
                <a:solidFill>
                  <a:srgbClr val="FF0000"/>
                </a:solidFill>
              </a:rPr>
              <a:t>rantem.mod               3                   318.6517</a:t>
            </a:r>
          </a:p>
          <a:p>
            <a:r>
              <a:rPr lang="fr-FR" dirty="0" err="1">
                <a:solidFill>
                  <a:srgbClr val="FF0000"/>
                </a:solidFill>
              </a:rPr>
              <a:t>rantem.mod.quad</a:t>
            </a:r>
            <a:r>
              <a:rPr lang="fr-FR" dirty="0">
                <a:solidFill>
                  <a:srgbClr val="FF0000"/>
                </a:solidFill>
              </a:rPr>
              <a:t>    4                   318.7284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8" y="220133"/>
            <a:ext cx="5195056" cy="5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3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0500" y="1452860"/>
            <a:ext cx="9010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m.spatial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NSPEC~log.SURF+LATI+DSOUR,family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="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poisson",data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lomolino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" y="4595437"/>
            <a:ext cx="832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m.surface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NSPEC~log.SURF,family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="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poisson",data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lomolino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988150" y="519126"/>
            <a:ext cx="831668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1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par des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variables spatiales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 : </a:t>
            </a:r>
          </a:p>
          <a:p>
            <a:r>
              <a:rPr lang="fr-FR" sz="1600" dirty="0">
                <a:ea typeface="Batang"/>
                <a:cs typeface="Times New Roman" panose="02020603050405020304" pitchFamily="18" charset="0"/>
              </a:rPr>
              <a:t>surface de l’îlot i (SURF), latitude (LATI) et distance à la source (DSOUR). </a:t>
            </a:r>
            <a:endParaRPr lang="fr-FR" sz="1600" dirty="0"/>
          </a:p>
        </p:txBody>
      </p:sp>
      <p:sp>
        <p:nvSpPr>
          <p:cNvPr id="8" name="Rectangle 7"/>
          <p:cNvSpPr/>
          <p:nvPr/>
        </p:nvSpPr>
        <p:spPr>
          <a:xfrm>
            <a:off x="988150" y="3816365"/>
            <a:ext cx="8316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0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seulement par la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surface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519126"/>
            <a:ext cx="2825651" cy="312856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3816365"/>
            <a:ext cx="2749451" cy="30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36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4" y="2059918"/>
            <a:ext cx="4314462" cy="443524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77333" y="485056"/>
            <a:ext cx="9685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peut y avoir une non-linéarité, mais </a:t>
            </a:r>
            <a:r>
              <a:rPr lang="fr-FR" b="1" dirty="0"/>
              <a:t>trop complexe</a:t>
            </a:r>
            <a:r>
              <a:rPr lang="fr-FR" dirty="0"/>
              <a:t> pour être capturée par un modèle quadratique.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Quelle forme? On n’a </a:t>
            </a:r>
            <a:r>
              <a:rPr lang="fr-FR" b="1" dirty="0">
                <a:sym typeface="Wingdings" panose="05000000000000000000" pitchFamily="2" charset="2"/>
              </a:rPr>
              <a:t>aucune hypothèse </a:t>
            </a:r>
            <a:r>
              <a:rPr lang="fr-FR" dirty="0">
                <a:sym typeface="Wingdings" panose="05000000000000000000" pitchFamily="2" charset="2"/>
              </a:rPr>
              <a:t>dessus!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14" y="2256983"/>
            <a:ext cx="1650758" cy="1024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6008464" y="2607733"/>
                <a:ext cx="16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464" y="2607733"/>
                <a:ext cx="169976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878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954451" y="3004979"/>
                <a:ext cx="20526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51" y="3004979"/>
                <a:ext cx="205261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77" r="-3561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9"/>
          <p:cNvCxnSpPr/>
          <p:nvPr/>
        </p:nvCxnSpPr>
        <p:spPr>
          <a:xfrm>
            <a:off x="7933267" y="3437467"/>
            <a:ext cx="18240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8856133" y="3437467"/>
            <a:ext cx="25400" cy="6688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7775958" y="4106333"/>
            <a:ext cx="321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définir f()?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8111067" y="4475664"/>
            <a:ext cx="838199" cy="477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8949266" y="4475663"/>
            <a:ext cx="808004" cy="53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683759" y="5012267"/>
            <a:ext cx="2265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suffisamment flexible pour modéliser une forme complexe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9382845" y="5012266"/>
            <a:ext cx="2265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suffisamment simple pour ne pas sur-lisser les données</a:t>
            </a:r>
          </a:p>
        </p:txBody>
      </p:sp>
    </p:spTree>
    <p:extLst>
      <p:ext uri="{BB962C8B-B14F-4D97-AF65-F5344CB8AC3E}">
        <p14:creationId xmlns:p14="http://schemas.microsoft.com/office/powerpoint/2010/main" val="16159317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77333" y="485056"/>
            <a:ext cx="9685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peut y avoir une non-linéarité, mais </a:t>
            </a:r>
            <a:r>
              <a:rPr lang="fr-FR" b="1" dirty="0"/>
              <a:t>trop complexe</a:t>
            </a:r>
            <a:r>
              <a:rPr lang="fr-FR" dirty="0"/>
              <a:t> pour être capturée par un modèle quadratique.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Une solution possible : la </a:t>
            </a:r>
            <a:r>
              <a:rPr lang="fr-FR" b="1" dirty="0">
                <a:sym typeface="Wingdings" panose="05000000000000000000" pitchFamily="2" charset="2"/>
              </a:rPr>
              <a:t>fonction de lissage </a:t>
            </a:r>
            <a:r>
              <a:rPr lang="fr-FR" b="1" dirty="0" err="1">
                <a:sym typeface="Wingdings" panose="05000000000000000000" pitchFamily="2" charset="2"/>
              </a:rPr>
              <a:t>spline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6008464" y="2607733"/>
                <a:ext cx="16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464" y="2607733"/>
                <a:ext cx="169976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878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954451" y="3004979"/>
                <a:ext cx="20346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51" y="3004979"/>
                <a:ext cx="203466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96" r="-3593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9"/>
          <p:cNvCxnSpPr/>
          <p:nvPr/>
        </p:nvCxnSpPr>
        <p:spPr>
          <a:xfrm>
            <a:off x="7933267" y="3437467"/>
            <a:ext cx="18240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8856133" y="3437467"/>
            <a:ext cx="25400" cy="6688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79067" y="4106333"/>
            <a:ext cx="57996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Définir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type de </a:t>
            </a:r>
            <a:r>
              <a:rPr lang="fr-FR" dirty="0" err="1"/>
              <a:t>spline</a:t>
            </a:r>
            <a:r>
              <a:rPr lang="fr-FR" dirty="0"/>
              <a:t> (en général plate ou cubique)</a:t>
            </a:r>
          </a:p>
          <a:p>
            <a:endParaRPr lang="fr-FR" dirty="0"/>
          </a:p>
          <a:p>
            <a:r>
              <a:rPr lang="fr-FR" b="1" dirty="0"/>
              <a:t>Optimiser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La complexité des polynômes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nombre de nœuds (</a:t>
            </a:r>
            <a:r>
              <a:rPr lang="fr-FR" dirty="0" err="1"/>
              <a:t>knots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Algorithme d’</a:t>
            </a:r>
            <a:r>
              <a:rPr lang="fr-FR" b="1" dirty="0">
                <a:sym typeface="Wingdings" panose="05000000000000000000" pitchFamily="2" charset="2"/>
              </a:rPr>
              <a:t>optimisation </a:t>
            </a:r>
            <a:r>
              <a:rPr lang="fr-FR" dirty="0">
                <a:sym typeface="Wingdings" panose="05000000000000000000" pitchFamily="2" charset="2"/>
              </a:rPr>
              <a:t>« GCE-UBRE » (</a:t>
            </a:r>
            <a:r>
              <a:rPr lang="fr-FR" i="1" dirty="0">
                <a:sym typeface="Wingdings" panose="05000000000000000000" pitchFamily="2" charset="2"/>
              </a:rPr>
              <a:t>ou d’autres méthodes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46" y="2526054"/>
            <a:ext cx="5407621" cy="35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561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07533" y="2523067"/>
            <a:ext cx="9118600" cy="973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677333" y="485056"/>
            <a:ext cx="9685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peut y avoir une non-linéarité, mais </a:t>
            </a:r>
            <a:r>
              <a:rPr lang="fr-FR" b="1" dirty="0"/>
              <a:t>trop complexe</a:t>
            </a:r>
            <a:r>
              <a:rPr lang="fr-FR" dirty="0"/>
              <a:t> pour être capturée par un modèle quadratique.</a:t>
            </a:r>
          </a:p>
          <a:p>
            <a:endParaRPr lang="fr-FR" dirty="0"/>
          </a:p>
          <a:p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008464" y="2607733"/>
                <a:ext cx="16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464" y="2607733"/>
                <a:ext cx="169976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878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6954451" y="3004979"/>
                <a:ext cx="20346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51" y="3004979"/>
                <a:ext cx="203466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96" r="-3593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143000" y="2820313"/>
            <a:ext cx="419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Modèle Additif Généralisé </a:t>
            </a:r>
            <a:r>
              <a:rPr lang="fr-FR" dirty="0"/>
              <a:t>(GAM)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54200" y="42149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library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mgcv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rantem.mod.gam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gam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julian~s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(an),data=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rantem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71067" y="4512733"/>
            <a:ext cx="550333" cy="348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7203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6" y="1701799"/>
            <a:ext cx="3424661" cy="36668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17" y="1701799"/>
            <a:ext cx="3416754" cy="36583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54333" y="2384502"/>
            <a:ext cx="52324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</a:rPr>
              <a:t>gam.check</a:t>
            </a:r>
            <a:r>
              <a:rPr lang="fr-FR" sz="11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</a:rPr>
              <a:t>rantem.mod.gam</a:t>
            </a:r>
            <a:r>
              <a:rPr lang="fr-FR" sz="11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endParaRPr lang="fr-FR" sz="1100" dirty="0"/>
          </a:p>
          <a:p>
            <a:r>
              <a:rPr lang="fr-FR" sz="1100" dirty="0">
                <a:solidFill>
                  <a:srgbClr val="FF0000"/>
                </a:solidFill>
              </a:rPr>
              <a:t>Method: GCV   </a:t>
            </a:r>
            <a:r>
              <a:rPr lang="fr-FR" sz="1100" dirty="0" err="1">
                <a:solidFill>
                  <a:srgbClr val="FF0000"/>
                </a:solidFill>
              </a:rPr>
              <a:t>Optimizer</a:t>
            </a:r>
            <a:r>
              <a:rPr lang="fr-FR" sz="1100" dirty="0">
                <a:solidFill>
                  <a:srgbClr val="FF0000"/>
                </a:solidFill>
              </a:rPr>
              <a:t>: </a:t>
            </a:r>
            <a:r>
              <a:rPr lang="fr-FR" sz="1100" dirty="0" err="1">
                <a:solidFill>
                  <a:srgbClr val="FF0000"/>
                </a:solidFill>
              </a:rPr>
              <a:t>magic</a:t>
            </a:r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 err="1">
                <a:solidFill>
                  <a:srgbClr val="FF0000"/>
                </a:solidFill>
              </a:rPr>
              <a:t>Smoothing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parameter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selection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converged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after</a:t>
            </a:r>
            <a:r>
              <a:rPr lang="fr-FR" sz="1100" dirty="0">
                <a:solidFill>
                  <a:srgbClr val="FF0000"/>
                </a:solidFill>
              </a:rPr>
              <a:t> 6 </a:t>
            </a:r>
            <a:r>
              <a:rPr lang="fr-FR" sz="1100" dirty="0" err="1">
                <a:solidFill>
                  <a:srgbClr val="FF0000"/>
                </a:solidFill>
              </a:rPr>
              <a:t>iterations</a:t>
            </a:r>
            <a:r>
              <a:rPr lang="fr-FR" sz="1100" dirty="0">
                <a:solidFill>
                  <a:srgbClr val="FF0000"/>
                </a:solidFill>
              </a:rPr>
              <a:t>.</a:t>
            </a:r>
          </a:p>
          <a:p>
            <a:r>
              <a:rPr lang="fr-FR" sz="1100" dirty="0">
                <a:solidFill>
                  <a:srgbClr val="FF0000"/>
                </a:solidFill>
              </a:rPr>
              <a:t>The RMS GCV score gradient at convergence </a:t>
            </a:r>
            <a:r>
              <a:rPr lang="fr-FR" sz="1100" dirty="0" err="1">
                <a:solidFill>
                  <a:srgbClr val="FF0000"/>
                </a:solidFill>
              </a:rPr>
              <a:t>was</a:t>
            </a:r>
            <a:r>
              <a:rPr lang="fr-FR" sz="1100" dirty="0">
                <a:solidFill>
                  <a:srgbClr val="FF0000"/>
                </a:solidFill>
              </a:rPr>
              <a:t> 0.004088687 .</a:t>
            </a:r>
          </a:p>
          <a:p>
            <a:r>
              <a:rPr lang="fr-FR" sz="1100" dirty="0">
                <a:solidFill>
                  <a:srgbClr val="FF0000"/>
                </a:solidFill>
              </a:rPr>
              <a:t>The </a:t>
            </a:r>
            <a:r>
              <a:rPr lang="fr-FR" sz="1100" dirty="0" err="1">
                <a:solidFill>
                  <a:srgbClr val="FF0000"/>
                </a:solidFill>
              </a:rPr>
              <a:t>Hessian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was</a:t>
            </a:r>
            <a:r>
              <a:rPr lang="fr-FR" sz="1100" dirty="0">
                <a:solidFill>
                  <a:srgbClr val="FF0000"/>
                </a:solidFill>
              </a:rPr>
              <a:t> positive </a:t>
            </a:r>
            <a:r>
              <a:rPr lang="fr-FR" sz="1100" dirty="0" err="1">
                <a:solidFill>
                  <a:srgbClr val="FF0000"/>
                </a:solidFill>
              </a:rPr>
              <a:t>definite</a:t>
            </a:r>
            <a:r>
              <a:rPr lang="fr-FR" sz="1100" dirty="0">
                <a:solidFill>
                  <a:srgbClr val="FF0000"/>
                </a:solidFill>
              </a:rPr>
              <a:t>.</a:t>
            </a:r>
          </a:p>
          <a:p>
            <a:r>
              <a:rPr lang="fr-FR" sz="1100" dirty="0">
                <a:solidFill>
                  <a:srgbClr val="FF0000"/>
                </a:solidFill>
              </a:rPr>
              <a:t>Model </a:t>
            </a:r>
            <a:r>
              <a:rPr lang="fr-FR" sz="1100" dirty="0" err="1">
                <a:solidFill>
                  <a:srgbClr val="FF0000"/>
                </a:solidFill>
              </a:rPr>
              <a:t>rank</a:t>
            </a:r>
            <a:r>
              <a:rPr lang="fr-FR" sz="1100" dirty="0">
                <a:solidFill>
                  <a:srgbClr val="FF0000"/>
                </a:solidFill>
              </a:rPr>
              <a:t> =  10 / 10 </a:t>
            </a:r>
          </a:p>
          <a:p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>
                <a:solidFill>
                  <a:srgbClr val="FF0000"/>
                </a:solidFill>
              </a:rPr>
              <a:t>Basis dimension (k) </a:t>
            </a:r>
            <a:r>
              <a:rPr lang="fr-FR" sz="1100" dirty="0" err="1">
                <a:solidFill>
                  <a:srgbClr val="FF0000"/>
                </a:solidFill>
              </a:rPr>
              <a:t>checking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results</a:t>
            </a:r>
            <a:r>
              <a:rPr lang="fr-FR" sz="1100" dirty="0">
                <a:solidFill>
                  <a:srgbClr val="FF0000"/>
                </a:solidFill>
              </a:rPr>
              <a:t>. </a:t>
            </a:r>
            <a:r>
              <a:rPr lang="fr-FR" sz="1100" dirty="0" err="1">
                <a:solidFill>
                  <a:srgbClr val="FF0000"/>
                </a:solidFill>
              </a:rPr>
              <a:t>Low</a:t>
            </a:r>
            <a:r>
              <a:rPr lang="fr-FR" sz="1100" dirty="0">
                <a:solidFill>
                  <a:srgbClr val="FF0000"/>
                </a:solidFill>
              </a:rPr>
              <a:t> p-value (k-index&lt;1) </a:t>
            </a:r>
            <a:r>
              <a:rPr lang="fr-FR" sz="1100" dirty="0" err="1">
                <a:solidFill>
                  <a:srgbClr val="FF0000"/>
                </a:solidFill>
              </a:rPr>
              <a:t>may</a:t>
            </a:r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 err="1">
                <a:solidFill>
                  <a:srgbClr val="FF0000"/>
                </a:solidFill>
              </a:rPr>
              <a:t>indicate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that</a:t>
            </a:r>
            <a:r>
              <a:rPr lang="fr-FR" sz="1100" dirty="0">
                <a:solidFill>
                  <a:srgbClr val="FF0000"/>
                </a:solidFill>
              </a:rPr>
              <a:t> k </a:t>
            </a:r>
            <a:r>
              <a:rPr lang="fr-FR" sz="1100" dirty="0" err="1">
                <a:solidFill>
                  <a:srgbClr val="FF0000"/>
                </a:solidFill>
              </a:rPr>
              <a:t>is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too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low</a:t>
            </a:r>
            <a:r>
              <a:rPr lang="fr-FR" sz="1100" dirty="0">
                <a:solidFill>
                  <a:srgbClr val="FF0000"/>
                </a:solidFill>
              </a:rPr>
              <a:t>, </a:t>
            </a:r>
            <a:r>
              <a:rPr lang="fr-FR" sz="1100" dirty="0" err="1">
                <a:solidFill>
                  <a:srgbClr val="FF0000"/>
                </a:solidFill>
              </a:rPr>
              <a:t>especially</a:t>
            </a:r>
            <a:r>
              <a:rPr lang="fr-FR" sz="1100" dirty="0">
                <a:solidFill>
                  <a:srgbClr val="FF0000"/>
                </a:solidFill>
              </a:rPr>
              <a:t> if </a:t>
            </a:r>
            <a:r>
              <a:rPr lang="fr-FR" sz="1100" dirty="0" err="1">
                <a:solidFill>
                  <a:srgbClr val="FF0000"/>
                </a:solidFill>
              </a:rPr>
              <a:t>edf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is</a:t>
            </a:r>
            <a:r>
              <a:rPr lang="fr-FR" sz="1100" dirty="0">
                <a:solidFill>
                  <a:srgbClr val="FF0000"/>
                </a:solidFill>
              </a:rPr>
              <a:t> close to k'.</a:t>
            </a:r>
          </a:p>
          <a:p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b="1" dirty="0">
                <a:solidFill>
                  <a:srgbClr val="FF0000"/>
                </a:solidFill>
              </a:rPr>
              <a:t>            k'         </a:t>
            </a:r>
            <a:r>
              <a:rPr lang="fr-FR" sz="1100" b="1" dirty="0" err="1">
                <a:solidFill>
                  <a:srgbClr val="FF0000"/>
                </a:solidFill>
              </a:rPr>
              <a:t>edf</a:t>
            </a:r>
            <a:r>
              <a:rPr lang="fr-FR" sz="1100" b="1" dirty="0">
                <a:solidFill>
                  <a:srgbClr val="FF0000"/>
                </a:solidFill>
              </a:rPr>
              <a:t>         k-index    p-value</a:t>
            </a:r>
          </a:p>
          <a:p>
            <a:r>
              <a:rPr lang="fr-FR" sz="1100" b="1" dirty="0">
                <a:solidFill>
                  <a:srgbClr val="FF0000"/>
                </a:solidFill>
              </a:rPr>
              <a:t>s(an)   9.00    4.11         1.33         0.96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45986" y="5723467"/>
            <a:ext cx="7739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GAM s’ajuste correctement, les résidus semblent indépendants, normalement distribués et sans patron résiduel, le nombre de nœuds (k) est suffisant. </a:t>
            </a:r>
          </a:p>
        </p:txBody>
      </p:sp>
    </p:spTree>
    <p:extLst>
      <p:ext uri="{BB962C8B-B14F-4D97-AF65-F5344CB8AC3E}">
        <p14:creationId xmlns:p14="http://schemas.microsoft.com/office/powerpoint/2010/main" val="2057706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7254" y="4985808"/>
            <a:ext cx="4919134" cy="364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4133" y="4114800"/>
            <a:ext cx="4919134" cy="364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" y="2846916"/>
            <a:ext cx="4933950" cy="31623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494866" y="4114800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Effets fixes (termes linéaires classiques)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587999" y="4980542"/>
            <a:ext cx="477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Effets lissés (</a:t>
            </a:r>
            <a:r>
              <a:rPr lang="fr-FR" dirty="0" err="1"/>
              <a:t>splines</a:t>
            </a:r>
            <a:r>
              <a:rPr lang="fr-FR" dirty="0"/>
              <a:t>) : </a:t>
            </a:r>
          </a:p>
          <a:p>
            <a:endParaRPr lang="fr-FR" dirty="0"/>
          </a:p>
          <a:p>
            <a:r>
              <a:rPr lang="fr-FR" b="1" dirty="0" err="1"/>
              <a:t>edf</a:t>
            </a:r>
            <a:r>
              <a:rPr lang="fr-FR" b="1" dirty="0"/>
              <a:t> = </a:t>
            </a:r>
            <a:r>
              <a:rPr lang="fr-FR" dirty="0" err="1"/>
              <a:t>estimated</a:t>
            </a:r>
            <a:r>
              <a:rPr lang="fr-FR" dirty="0"/>
              <a:t> </a:t>
            </a:r>
            <a:r>
              <a:rPr lang="fr-FR" dirty="0" err="1"/>
              <a:t>degree</a:t>
            </a:r>
            <a:r>
              <a:rPr lang="fr-FR" dirty="0"/>
              <a:t> of </a:t>
            </a:r>
            <a:r>
              <a:rPr lang="fr-FR" dirty="0" err="1"/>
              <a:t>freedom</a:t>
            </a:r>
            <a:endParaRPr lang="fr-FR" dirty="0"/>
          </a:p>
          <a:p>
            <a:r>
              <a:rPr lang="fr-FR" dirty="0"/>
              <a:t>Indication du nombre de nœuds = de la </a:t>
            </a:r>
            <a:r>
              <a:rPr lang="fr-FR" b="1" dirty="0"/>
              <a:t>complexité de la courbe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0254" y="710246"/>
            <a:ext cx="52477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1">
                    <a:lumMod val="50000"/>
                  </a:schemeClr>
                </a:solidFill>
              </a:rPr>
              <a:t>&gt; AIC(rantem.mod.gam,rantem.mod.quad,rantem.mod)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                                 </a:t>
            </a:r>
            <a:r>
              <a:rPr lang="fr-FR" sz="1400" dirty="0" err="1">
                <a:solidFill>
                  <a:srgbClr val="FF0000"/>
                </a:solidFill>
              </a:rPr>
              <a:t>df</a:t>
            </a:r>
            <a:r>
              <a:rPr lang="fr-FR" sz="1400" dirty="0">
                <a:solidFill>
                  <a:srgbClr val="FF0000"/>
                </a:solidFill>
              </a:rPr>
              <a:t>                 AIC</a:t>
            </a:r>
          </a:p>
          <a:p>
            <a:r>
              <a:rPr lang="fr-FR" sz="1400" b="1" dirty="0" err="1">
                <a:solidFill>
                  <a:srgbClr val="FF0000"/>
                </a:solidFill>
              </a:rPr>
              <a:t>rantem.mod.gam</a:t>
            </a:r>
            <a:r>
              <a:rPr lang="fr-FR" sz="1400" b="1" dirty="0">
                <a:solidFill>
                  <a:srgbClr val="FF0000"/>
                </a:solidFill>
              </a:rPr>
              <a:t>     6.114428     314.2745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rantem.mod.quad</a:t>
            </a:r>
            <a:r>
              <a:rPr lang="fr-FR" sz="1400" dirty="0">
                <a:solidFill>
                  <a:srgbClr val="FF0000"/>
                </a:solidFill>
              </a:rPr>
              <a:t>    4.000000     318.7284</a:t>
            </a:r>
          </a:p>
          <a:p>
            <a:r>
              <a:rPr lang="fr-FR" sz="1400" dirty="0">
                <a:solidFill>
                  <a:srgbClr val="FF0000"/>
                </a:solidFill>
              </a:rPr>
              <a:t>rantem.mod               3.000000     318.6517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256867" y="1565379"/>
            <a:ext cx="448574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Il y a bien une </a:t>
            </a:r>
            <a:r>
              <a:rPr lang="fr-FR" b="1" dirty="0"/>
              <a:t>variation interannuelle non-linéaire</a:t>
            </a:r>
            <a:r>
              <a:rPr lang="fr-FR" dirty="0"/>
              <a:t> plus complexe qu’un simple terme quadratique dans les dates de sorties de grenouilles rousses.</a:t>
            </a:r>
          </a:p>
        </p:txBody>
      </p:sp>
    </p:spTree>
    <p:extLst>
      <p:ext uri="{BB962C8B-B14F-4D97-AF65-F5344CB8AC3E}">
        <p14:creationId xmlns:p14="http://schemas.microsoft.com/office/powerpoint/2010/main" val="451783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2" y="668866"/>
            <a:ext cx="5330175" cy="575692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99" y="526962"/>
            <a:ext cx="2877079" cy="217073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886707" y="3200400"/>
            <a:ext cx="4849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dates de sortie sont d’abord devenues </a:t>
            </a:r>
            <a:r>
              <a:rPr lang="fr-FR" b="1" dirty="0"/>
              <a:t>plus tardives </a:t>
            </a:r>
            <a:r>
              <a:rPr lang="fr-FR" dirty="0"/>
              <a:t>avant une </a:t>
            </a:r>
            <a:r>
              <a:rPr lang="fr-FR" b="1" dirty="0"/>
              <a:t>tendance à la précocité </a:t>
            </a:r>
            <a:r>
              <a:rPr lang="fr-FR" dirty="0"/>
              <a:t>jusque dans les années 2005, puis elles sont revenues à la </a:t>
            </a:r>
            <a:r>
              <a:rPr lang="fr-FR" b="1" dirty="0"/>
              <a:t>moyenne initiale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Le modèle quadratique et le modèle linéaire n’auraient pas suffi à voir ce patron</a:t>
            </a:r>
          </a:p>
        </p:txBody>
      </p:sp>
    </p:spTree>
    <p:extLst>
      <p:ext uri="{BB962C8B-B14F-4D97-AF65-F5344CB8AC3E}">
        <p14:creationId xmlns:p14="http://schemas.microsoft.com/office/powerpoint/2010/main" val="27754739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99" y="194733"/>
            <a:ext cx="6066667" cy="655238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47132" y="194733"/>
            <a:ext cx="531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Effet de la complexité maximale sur un GAM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731933" y="379399"/>
            <a:ext cx="217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</a:t>
            </a:r>
            <a:r>
              <a:rPr lang="fr-FR" baseline="-25000" dirty="0" err="1"/>
              <a:t>max</a:t>
            </a:r>
            <a:r>
              <a:rPr lang="fr-FR" dirty="0"/>
              <a:t> = 3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729133" y="410064"/>
            <a:ext cx="217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</a:t>
            </a:r>
            <a:r>
              <a:rPr lang="fr-FR" baseline="-25000" dirty="0" err="1"/>
              <a:t>max</a:t>
            </a:r>
            <a:r>
              <a:rPr lang="fr-FR" dirty="0"/>
              <a:t> = 4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731933" y="3703598"/>
            <a:ext cx="217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</a:t>
            </a:r>
            <a:r>
              <a:rPr lang="fr-FR" baseline="-25000" dirty="0" err="1"/>
              <a:t>max</a:t>
            </a:r>
            <a:r>
              <a:rPr lang="fr-FR" dirty="0"/>
              <a:t> = 5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729133" y="3703598"/>
            <a:ext cx="217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</a:t>
            </a:r>
            <a:r>
              <a:rPr lang="fr-FR" baseline="-25000" dirty="0" err="1"/>
              <a:t>max</a:t>
            </a:r>
            <a:r>
              <a:rPr lang="fr-FR" dirty="0"/>
              <a:t> = 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3533" y="2523066"/>
            <a:ext cx="48271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</a:t>
            </a:r>
            <a:r>
              <a:rPr lang="fr-FR" b="1" dirty="0"/>
              <a:t>nombre de nœuds </a:t>
            </a:r>
            <a:r>
              <a:rPr lang="fr-FR" dirty="0"/>
              <a:t>a une grosse influence sur la courbe résultante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peut être utile de </a:t>
            </a:r>
            <a:r>
              <a:rPr lang="fr-FR" b="1" dirty="0"/>
              <a:t>limiter le nombre de nœuds</a:t>
            </a:r>
            <a:r>
              <a:rPr lang="fr-FR" dirty="0"/>
              <a:t> dans le cas de données bruitées ou hétérogènes le long de la variable étudiée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GAM complexe </a:t>
            </a:r>
            <a:r>
              <a:rPr lang="fr-FR" dirty="0" err="1"/>
              <a:t>surlisse</a:t>
            </a:r>
            <a:r>
              <a:rPr lang="fr-FR" dirty="0"/>
              <a:t> les données : attention à la </a:t>
            </a:r>
            <a:r>
              <a:rPr lang="fr-FR" b="1" dirty="0"/>
              <a:t>surinterprétation</a:t>
            </a:r>
            <a:r>
              <a:rPr lang="fr-FR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358712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7934" y="292374"/>
            <a:ext cx="7907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On pense que la date de sortie est aussi influencée par </a:t>
            </a:r>
            <a:r>
              <a:rPr lang="fr-FR" sz="2400" b="1" dirty="0"/>
              <a:t>l’altitude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99" y="1608666"/>
            <a:ext cx="5562551" cy="373803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722533" y="1380067"/>
            <a:ext cx="3996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pense que les dates de sorties sont plus précoces en plaine et plus tardive en altitude, mais on n’a </a:t>
            </a:r>
            <a:r>
              <a:rPr lang="fr-FR" b="1" dirty="0"/>
              <a:t>pas d’hypothèse sur la forme de l’effet altitude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651930" y="3114091"/>
                <a:ext cx="16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930" y="3114091"/>
                <a:ext cx="169976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509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651930" y="3540192"/>
                <a:ext cx="35228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𝑎𝑙𝑡𝑖𝑡𝑢𝑑𝑒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930" y="3540192"/>
                <a:ext cx="352282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65" r="-1903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318276" y="4218001"/>
            <a:ext cx="5873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multi.gam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gam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julian~s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(an)+s(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alt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),data=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rantem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5498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7934" y="292374"/>
            <a:ext cx="7907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On pense que la date de sortie est aussi influencée par </a:t>
            </a:r>
            <a:r>
              <a:rPr lang="fr-FR" sz="2400" b="1" dirty="0"/>
              <a:t>l’altitude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9" y="2150532"/>
            <a:ext cx="4538706" cy="293581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60" y="1617133"/>
            <a:ext cx="6888091" cy="410604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006600" y="5943600"/>
            <a:ext cx="71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L’effet « altitude » est manifestement linéaire : voyons si la complexité de la </a:t>
            </a:r>
            <a:r>
              <a:rPr lang="fr-FR" dirty="0" err="1"/>
              <a:t>spline</a:t>
            </a:r>
            <a:r>
              <a:rPr lang="fr-FR" dirty="0"/>
              <a:t> valait la peine pour cet effet</a:t>
            </a:r>
          </a:p>
        </p:txBody>
      </p:sp>
    </p:spTree>
    <p:extLst>
      <p:ext uri="{BB962C8B-B14F-4D97-AF65-F5344CB8AC3E}">
        <p14:creationId xmlns:p14="http://schemas.microsoft.com/office/powerpoint/2010/main" val="27567904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11800" y="3928533"/>
            <a:ext cx="4157133" cy="2201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97934" y="292374"/>
            <a:ext cx="7907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On pense que la date de sortie est aussi influencée par </a:t>
            </a:r>
            <a:r>
              <a:rPr lang="fr-FR" sz="2400" b="1" dirty="0"/>
              <a:t>l’altitude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06600" y="5943600"/>
            <a:ext cx="719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</a:t>
            </a:r>
            <a:r>
              <a:rPr lang="fr-FR" dirty="0" err="1"/>
              <a:t>spline</a:t>
            </a:r>
            <a:r>
              <a:rPr lang="fr-FR" dirty="0"/>
              <a:t> avec </a:t>
            </a:r>
            <a:r>
              <a:rPr lang="fr-FR" b="1" dirty="0"/>
              <a:t>k = 1 </a:t>
            </a:r>
            <a:r>
              <a:rPr lang="fr-FR" dirty="0"/>
              <a:t>revient exactement à un </a:t>
            </a:r>
            <a:r>
              <a:rPr lang="fr-FR" b="1" dirty="0"/>
              <a:t>modèle linéaire</a:t>
            </a:r>
          </a:p>
        </p:txBody>
      </p:sp>
      <p:sp>
        <p:nvSpPr>
          <p:cNvPr id="6" name="Rectangle 5"/>
          <p:cNvSpPr/>
          <p:nvPr/>
        </p:nvSpPr>
        <p:spPr>
          <a:xfrm>
            <a:off x="397934" y="18352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multi.gam.lin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gam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julian~s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(an)+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alt,data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rantem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&gt; AIC(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multi.gam,multi.gam.lin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                          </a:t>
            </a:r>
            <a:r>
              <a:rPr lang="fr-FR" dirty="0" err="1">
                <a:solidFill>
                  <a:srgbClr val="FF0000"/>
                </a:solidFill>
              </a:rPr>
              <a:t>df</a:t>
            </a:r>
            <a:r>
              <a:rPr lang="fr-FR" dirty="0">
                <a:solidFill>
                  <a:srgbClr val="FF0000"/>
                </a:solidFill>
              </a:rPr>
              <a:t>               AIC</a:t>
            </a:r>
          </a:p>
          <a:p>
            <a:r>
              <a:rPr lang="fr-FR" dirty="0" err="1">
                <a:solidFill>
                  <a:srgbClr val="FF0000"/>
                </a:solidFill>
              </a:rPr>
              <a:t>multi.gam</a:t>
            </a:r>
            <a:r>
              <a:rPr lang="fr-FR" dirty="0">
                <a:solidFill>
                  <a:srgbClr val="FF0000"/>
                </a:solidFill>
              </a:rPr>
              <a:t>         7.319596    </a:t>
            </a:r>
            <a:r>
              <a:rPr lang="fr-FR" b="1" dirty="0">
                <a:solidFill>
                  <a:srgbClr val="FF0000"/>
                </a:solidFill>
              </a:rPr>
              <a:t>305.5736</a:t>
            </a:r>
          </a:p>
          <a:p>
            <a:r>
              <a:rPr lang="fr-FR" dirty="0" err="1">
                <a:solidFill>
                  <a:srgbClr val="FF0000"/>
                </a:solidFill>
              </a:rPr>
              <a:t>multi.gam.lin</a:t>
            </a:r>
            <a:r>
              <a:rPr lang="fr-FR" dirty="0">
                <a:solidFill>
                  <a:srgbClr val="FF0000"/>
                </a:solidFill>
              </a:rPr>
              <a:t>    7.319596    </a:t>
            </a:r>
            <a:r>
              <a:rPr lang="fr-FR" b="1" dirty="0">
                <a:solidFill>
                  <a:srgbClr val="FF0000"/>
                </a:solidFill>
              </a:rPr>
              <a:t>305.5736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37" y="2432050"/>
            <a:ext cx="5343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5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333500" y="5362575"/>
            <a:ext cx="8405811" cy="1409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24025" y="609600"/>
            <a:ext cx="864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Quelle hypothèse est la plus soutenue par les données?</a:t>
            </a:r>
          </a:p>
        </p:txBody>
      </p:sp>
      <p:sp>
        <p:nvSpPr>
          <p:cNvPr id="7" name="Rectangle 6"/>
          <p:cNvSpPr/>
          <p:nvPr/>
        </p:nvSpPr>
        <p:spPr>
          <a:xfrm>
            <a:off x="380999" y="1608247"/>
            <a:ext cx="3608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1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par des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variables spatiales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 :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871786" y="4255970"/>
            <a:ext cx="66675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Les deux modèles ont-ils la </a:t>
            </a:r>
            <a:r>
              <a:rPr lang="fr-FR" sz="2000" b="1" dirty="0"/>
              <a:t>même vraisemblance</a:t>
            </a:r>
            <a:r>
              <a:rPr lang="fr-FR" sz="2000" dirty="0"/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39025" y="1608247"/>
            <a:ext cx="5247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0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seulement par la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surface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0999" y="29343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logLik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m.spatial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'log </a:t>
            </a:r>
            <a:r>
              <a:rPr lang="fr-FR" dirty="0" err="1">
                <a:solidFill>
                  <a:srgbClr val="FF0000"/>
                </a:solidFill>
              </a:rPr>
              <a:t>Lik</a:t>
            </a:r>
            <a:r>
              <a:rPr lang="fr-FR" dirty="0">
                <a:solidFill>
                  <a:srgbClr val="FF0000"/>
                </a:solidFill>
              </a:rPr>
              <a:t>.' -52.79546 (</a:t>
            </a:r>
            <a:r>
              <a:rPr lang="fr-FR" dirty="0" err="1">
                <a:solidFill>
                  <a:srgbClr val="FF0000"/>
                </a:solidFill>
              </a:rPr>
              <a:t>df</a:t>
            </a:r>
            <a:r>
              <a:rPr lang="fr-FR" dirty="0">
                <a:solidFill>
                  <a:srgbClr val="FF0000"/>
                </a:solidFill>
              </a:rPr>
              <a:t>=4)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39025" y="2934384"/>
            <a:ext cx="3114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logLik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m.surface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'log </a:t>
            </a:r>
            <a:r>
              <a:rPr lang="fr-FR" dirty="0" err="1">
                <a:solidFill>
                  <a:srgbClr val="FF0000"/>
                </a:solidFill>
              </a:rPr>
              <a:t>Lik</a:t>
            </a:r>
            <a:r>
              <a:rPr lang="fr-FR" dirty="0">
                <a:solidFill>
                  <a:srgbClr val="FF0000"/>
                </a:solidFill>
              </a:rPr>
              <a:t>.' -57.84322 (</a:t>
            </a:r>
            <a:r>
              <a:rPr lang="fr-FR" dirty="0" err="1">
                <a:solidFill>
                  <a:srgbClr val="FF0000"/>
                </a:solidFill>
              </a:rPr>
              <a:t>df</a:t>
            </a:r>
            <a:r>
              <a:rPr lang="fr-FR" dirty="0">
                <a:solidFill>
                  <a:srgbClr val="FF0000"/>
                </a:solidFill>
              </a:rPr>
              <a:t>=2)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2476500" y="3705225"/>
            <a:ext cx="6191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9539286" y="3705225"/>
            <a:ext cx="6191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843056" y="5552580"/>
                <a:ext cx="35065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𝐿𝑅𝑇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−2×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𝐻𝑦𝑝𝑜𝑡h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è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𝑠𝑒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𝐻𝑦𝑝𝑜𝑡h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è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𝑠𝑒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056" y="5552580"/>
                <a:ext cx="3506537" cy="622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1257300" y="4905375"/>
            <a:ext cx="96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test des ratios de vraisemblance (« </a:t>
            </a:r>
            <a:r>
              <a:rPr lang="fr-FR" dirty="0" err="1"/>
              <a:t>Likelihood</a:t>
            </a:r>
            <a:r>
              <a:rPr lang="fr-FR" dirty="0"/>
              <a:t> Ratio Test », LRT)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781293" y="5920859"/>
                <a:ext cx="3701463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sSup>
                        <m:sSupPr>
                          <m:ctrlP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p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à 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𝒅𝒆𝒈𝒓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é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𝒍𝒊𝒃𝒆𝒓𝒕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é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293" y="5920859"/>
                <a:ext cx="3701463" cy="375552"/>
              </a:xfrm>
              <a:prstGeom prst="rect">
                <a:avLst/>
              </a:prstGeom>
              <a:blipFill rotWithShape="0">
                <a:blip r:embed="rId3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192575" y="6230034"/>
                <a:ext cx="2807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𝑣𝑖𝑎𝑛𝑐𝑒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𝑣𝑖𝑎𝑛𝑐𝑒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75" y="6230034"/>
                <a:ext cx="28075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/>
          <p:cNvSpPr txBox="1"/>
          <p:nvPr/>
        </p:nvSpPr>
        <p:spPr>
          <a:xfrm>
            <a:off x="2662236" y="3694603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</a:t>
            </a:r>
            <a:r>
              <a:rPr lang="fr-FR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9739311" y="3705225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k</a:t>
            </a:r>
            <a:r>
              <a:rPr lang="fr-FR" baseline="-250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90205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7934" y="292374"/>
            <a:ext cx="7907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On veut généraliser ce modèle aux 7 espèces étudiées</a:t>
            </a:r>
            <a:endParaRPr lang="fr-FR" sz="24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12" y="1534963"/>
            <a:ext cx="2239963" cy="15191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360612" y="3128813"/>
            <a:ext cx="223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Grenouille rousse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815012" y="3128813"/>
            <a:ext cx="244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Crapaud commun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708" y="1534963"/>
            <a:ext cx="1625600" cy="148045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040812" y="3128813"/>
            <a:ext cx="262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Rainette méridionale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4" y="3934991"/>
            <a:ext cx="1958446" cy="136831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28636" y="5327812"/>
            <a:ext cx="1850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Triton palmé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04" y="3934991"/>
            <a:ext cx="1894837" cy="136831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725333" y="5327812"/>
            <a:ext cx="220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Pélodyte ponctué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970766"/>
            <a:ext cx="1839508" cy="136577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7452783" y="5336545"/>
            <a:ext cx="220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Triton marbré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86" y="1559298"/>
            <a:ext cx="2028296" cy="156951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07" y="3960717"/>
            <a:ext cx="1852293" cy="1375828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9813870" y="5336545"/>
            <a:ext cx="220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Alyte accoucheur</a:t>
            </a:r>
          </a:p>
        </p:txBody>
      </p:sp>
    </p:spTree>
    <p:extLst>
      <p:ext uri="{BB962C8B-B14F-4D97-AF65-F5344CB8AC3E}">
        <p14:creationId xmlns:p14="http://schemas.microsoft.com/office/powerpoint/2010/main" val="328459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01930" y="294691"/>
                <a:ext cx="16997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30" y="294691"/>
                <a:ext cx="1699760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878" b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63620" y="708183"/>
                <a:ext cx="5628079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𝑒𝑠𝑝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è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𝑎𝑙𝑡𝑖𝑡𝑢𝑑𝑒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20" y="708183"/>
                <a:ext cx="5628079" cy="7788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6693958" y="962227"/>
            <a:ext cx="531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(on prend l’Alyte comme référence)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332" y="1756602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&gt; multi.gam2=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gam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julian~s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(an)+s(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alt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)+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codesp,data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=amphi)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7" y="2275036"/>
            <a:ext cx="6178651" cy="45434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5" y="2366311"/>
            <a:ext cx="52768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987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067" y="2379133"/>
            <a:ext cx="3268133" cy="21674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01930" y="294691"/>
                <a:ext cx="16997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30" y="294691"/>
                <a:ext cx="1699760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878" b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69332" y="1756602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&gt; multi.gam2=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gam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julian~s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(an)+s(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alt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)+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codesp,data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=amphi)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7" y="2275036"/>
            <a:ext cx="6178651" cy="454343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662333" y="2768600"/>
            <a:ext cx="3843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L’effet « année » semble </a:t>
            </a:r>
            <a:r>
              <a:rPr lang="fr-FR" b="1" dirty="0"/>
              <a:t>sur-lissé </a:t>
            </a:r>
            <a:r>
              <a:rPr lang="fr-FR" dirty="0"/>
              <a:t>: est-ce que cette forme de réponse est vraiment différente par rapport à une forme plus simple?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21666" y="4978400"/>
            <a:ext cx="7865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&gt; multi.gam3=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gam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julian~s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an,k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=3)+s(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alt,k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=3)+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codesp,data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=amphi)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8238067" y="4395030"/>
            <a:ext cx="0" cy="4935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693958" y="962227"/>
            <a:ext cx="531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(on prend l’Alyte comme référence)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363620" y="708183"/>
                <a:ext cx="5628079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𝑒𝑠𝑝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è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𝑎𝑙𝑡𝑖𝑡𝑢𝑑𝑒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20" y="708183"/>
                <a:ext cx="5628079" cy="778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4153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2884" y="207202"/>
            <a:ext cx="5946716" cy="5533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10067" y="207202"/>
            <a:ext cx="5638800" cy="5533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77798" y="207202"/>
            <a:ext cx="42672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&gt; multi.gam2=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gam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julian~s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(an)+s(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alt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)+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codesp,data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=amphi)</a:t>
            </a:r>
          </a:p>
        </p:txBody>
      </p:sp>
      <p:sp>
        <p:nvSpPr>
          <p:cNvPr id="6" name="Rectangle 5"/>
          <p:cNvSpPr/>
          <p:nvPr/>
        </p:nvSpPr>
        <p:spPr>
          <a:xfrm>
            <a:off x="6815666" y="296334"/>
            <a:ext cx="51477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&gt; multi.gam3=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gam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julian~s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an,k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=3)+s(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alt,k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=3)+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codesp,data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=amphi)</a:t>
            </a:r>
          </a:p>
        </p:txBody>
      </p:sp>
      <p:sp>
        <p:nvSpPr>
          <p:cNvPr id="7" name="Rectangle 6"/>
          <p:cNvSpPr/>
          <p:nvPr/>
        </p:nvSpPr>
        <p:spPr>
          <a:xfrm>
            <a:off x="7038299" y="1289167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AIC = 1993.800</a:t>
            </a:r>
          </a:p>
        </p:txBody>
      </p:sp>
      <p:sp>
        <p:nvSpPr>
          <p:cNvPr id="8" name="Rectangle 7"/>
          <p:cNvSpPr/>
          <p:nvPr/>
        </p:nvSpPr>
        <p:spPr>
          <a:xfrm>
            <a:off x="1128566" y="1219664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AIC = 1974.854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68" y="1803398"/>
            <a:ext cx="5146704" cy="378460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2" y="1803398"/>
            <a:ext cx="5146704" cy="378460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67266" y="5954802"/>
            <a:ext cx="1070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Même si l’AIC voit une différence entre les deux modèles, </a:t>
            </a:r>
            <a:r>
              <a:rPr lang="fr-FR" b="1" dirty="0"/>
              <a:t>l’interprétation biologique ne changera pas </a:t>
            </a:r>
            <a:r>
              <a:rPr lang="fr-FR" dirty="0"/>
              <a:t>: attention à ne pas se fier qu’aux quantités statistiques pour choisir un modèle.</a:t>
            </a:r>
          </a:p>
        </p:txBody>
      </p:sp>
    </p:spTree>
    <p:extLst>
      <p:ext uri="{BB962C8B-B14F-4D97-AF65-F5344CB8AC3E}">
        <p14:creationId xmlns:p14="http://schemas.microsoft.com/office/powerpoint/2010/main" val="2356850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64398" y="333828"/>
                <a:ext cx="16997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8" y="333828"/>
                <a:ext cx="1699760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878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397933" y="2015067"/>
            <a:ext cx="1026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ce modèle, on dit que les espèces ne sortent pas toutes au même moment, mais on ne sait pas </a:t>
            </a:r>
            <a:r>
              <a:rPr lang="fr-FR" b="1" dirty="0"/>
              <a:t>si elles diffèrent en termes de tendances </a:t>
            </a:r>
            <a:r>
              <a:rPr lang="fr-FR" dirty="0"/>
              <a:t>temporelles.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36587" y="3122731"/>
                <a:ext cx="16997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𝐷𝑎𝑡𝑒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87" y="3122731"/>
                <a:ext cx="169976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509" b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946652" y="2923954"/>
                <a:ext cx="5833264" cy="2336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𝑒𝑠𝑝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è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+×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𝑎𝑙𝑡𝑖𝑡𝑢𝑑𝑒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fr-FR" dirty="0"/>
                        <m:t>)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𝑒𝑠𝑝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è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dirty="0"/>
                            <m:t>)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𝑎𝑙𝑡𝑖𝑡𝑢𝑑𝑒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𝑒𝑠𝑝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è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dirty="0"/>
                            <m:t>)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52" y="2923954"/>
                <a:ext cx="5833264" cy="23366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828354" y="5562072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all.sp.gam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gam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julian~s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(an)+s(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alt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)+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codesp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+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			s(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an,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</a:rPr>
              <a:t>codesp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)+s(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alt,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</a:rPr>
              <a:t>codesp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),data=amphi)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363620" y="708183"/>
                <a:ext cx="5628079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𝑒𝑠𝑝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è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𝑎𝑙𝑡𝑖𝑡𝑢𝑑𝑒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20" y="708183"/>
                <a:ext cx="5628079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979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1798" y="545776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AIC(all.sp.gam,multi.gam2)</a:t>
            </a:r>
          </a:p>
          <a:p>
            <a:r>
              <a:rPr lang="fr-FR" dirty="0">
                <a:solidFill>
                  <a:srgbClr val="FF0000"/>
                </a:solidFill>
              </a:rPr>
              <a:t>                 </a:t>
            </a:r>
            <a:r>
              <a:rPr lang="fr-FR" dirty="0" err="1">
                <a:solidFill>
                  <a:srgbClr val="FF0000"/>
                </a:solidFill>
              </a:rPr>
              <a:t>df</a:t>
            </a:r>
            <a:r>
              <a:rPr lang="fr-FR" dirty="0">
                <a:solidFill>
                  <a:srgbClr val="FF0000"/>
                </a:solidFill>
              </a:rPr>
              <a:t>      AIC</a:t>
            </a:r>
          </a:p>
          <a:p>
            <a:r>
              <a:rPr lang="fr-FR" dirty="0" err="1">
                <a:solidFill>
                  <a:srgbClr val="FF0000"/>
                </a:solidFill>
              </a:rPr>
              <a:t>all.sp.gam</a:t>
            </a:r>
            <a:r>
              <a:rPr lang="fr-FR" dirty="0">
                <a:solidFill>
                  <a:srgbClr val="FF0000"/>
                </a:solidFill>
              </a:rPr>
              <a:t> 35.52308 </a:t>
            </a:r>
            <a:r>
              <a:rPr lang="fr-FR" b="1" dirty="0">
                <a:solidFill>
                  <a:srgbClr val="FF0000"/>
                </a:solidFill>
              </a:rPr>
              <a:t>1400.578</a:t>
            </a:r>
          </a:p>
          <a:p>
            <a:r>
              <a:rPr lang="fr-FR" dirty="0">
                <a:solidFill>
                  <a:srgbClr val="FF0000"/>
                </a:solidFill>
              </a:rPr>
              <a:t>multi.gam2 14.13617 1429.848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080000" y="5858933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GAM avec interaction est meilleur : les espèces suivent </a:t>
            </a:r>
            <a:r>
              <a:rPr lang="fr-FR" b="1" dirty="0"/>
              <a:t>des tendances différentes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68" y="228599"/>
            <a:ext cx="7029931" cy="49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797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875059" y="939800"/>
            <a:ext cx="4147608" cy="5698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4241800" y="939800"/>
            <a:ext cx="3476097" cy="5698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520170" y="939800"/>
            <a:ext cx="3476097" cy="5698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14867" y="254000"/>
            <a:ext cx="797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Les modèles additifs généralisés en bref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9" y="1148147"/>
            <a:ext cx="2391834" cy="263645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32895" y="4013200"/>
            <a:ext cx="3056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solution flexible pour modéliser des formes de réponses </a:t>
            </a:r>
            <a:r>
              <a:rPr lang="fr-FR" b="1" dirty="0"/>
              <a:t>inconnues </a:t>
            </a:r>
            <a:r>
              <a:rPr lang="fr-FR" dirty="0"/>
              <a:t>et potentiellement </a:t>
            </a:r>
            <a:r>
              <a:rPr lang="fr-FR" b="1" dirty="0"/>
              <a:t>complexes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92" y="1148147"/>
            <a:ext cx="2919942" cy="29438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530196" y="4092023"/>
            <a:ext cx="3056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</a:t>
            </a:r>
            <a:r>
              <a:rPr lang="fr-FR" b="1" dirty="0"/>
              <a:t>risque de </a:t>
            </a:r>
            <a:r>
              <a:rPr lang="fr-FR" b="1" dirty="0" err="1"/>
              <a:t>surlissage</a:t>
            </a:r>
            <a:r>
              <a:rPr lang="fr-FR" b="1" dirty="0"/>
              <a:t> </a:t>
            </a:r>
            <a:r>
              <a:rPr lang="fr-FR" dirty="0"/>
              <a:t>des données si le GAM est laissé trop libre : s’assurer qu’un modèle linéaire, éventuellement quadratique, ne suffit pas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8661930" y="4193623"/>
            <a:ext cx="3056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outil utile pour </a:t>
            </a:r>
            <a:r>
              <a:rPr lang="fr-FR" b="1" dirty="0"/>
              <a:t>l’exploration préliminaire</a:t>
            </a:r>
            <a:r>
              <a:rPr lang="fr-FR" dirty="0"/>
              <a:t> de relations ou </a:t>
            </a:r>
            <a:r>
              <a:rPr lang="fr-FR" b="1" dirty="0"/>
              <a:t>la</a:t>
            </a:r>
            <a:r>
              <a:rPr lang="fr-FR" dirty="0"/>
              <a:t> </a:t>
            </a:r>
            <a:r>
              <a:rPr lang="fr-FR" b="1" dirty="0"/>
              <a:t>prédiction</a:t>
            </a:r>
            <a:r>
              <a:rPr lang="fr-FR" dirty="0"/>
              <a:t>, moins approprié pour produire des inférences robustes</a:t>
            </a:r>
            <a:endParaRPr lang="fr-FR" b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60" y="1548035"/>
            <a:ext cx="3977805" cy="21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2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6" y="1958975"/>
            <a:ext cx="5172075" cy="360045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07533" y="245533"/>
            <a:ext cx="767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Le printemps en forêt :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633104" y="1958975"/>
            <a:ext cx="464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Une rapide introduction aux modèles non-linéaires</a:t>
            </a:r>
          </a:p>
        </p:txBody>
      </p:sp>
    </p:spTree>
    <p:extLst>
      <p:ext uri="{BB962C8B-B14F-4D97-AF65-F5344CB8AC3E}">
        <p14:creationId xmlns:p14="http://schemas.microsoft.com/office/powerpoint/2010/main" val="22441576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11" y="214811"/>
            <a:ext cx="1671080" cy="11186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105" y="1676400"/>
            <a:ext cx="1579385" cy="105727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70933" y="118533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Quelle est la dynamique du bourgeonnement des chênes et des pins?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56" y="2151209"/>
            <a:ext cx="7595121" cy="43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315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31730" y="373209"/>
            <a:ext cx="7941737" cy="1523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131730" y="373209"/>
            <a:ext cx="8187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Forme sigmoïde :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i="1" dirty="0"/>
              <a:t>Plateau : hiver, les bourgeons sont en latence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Débourrement : rapide, les feuilles se forment en quelques semaines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Été : les feuilles sont entièrement formées</a:t>
            </a:r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0933" y="118533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Quelle est la dynamique du bourgeonnement des chênes et des pins?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9652000" y="1896533"/>
            <a:ext cx="0" cy="1117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8673777" y="3158067"/>
            <a:ext cx="32388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modèle linéaire ne convient pas, même avec un terme quadratique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GAM non plus, on connaît la forme de la réponse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>
                <a:sym typeface="Wingdings" panose="05000000000000000000" pitchFamily="2" charset="2"/>
              </a:rPr>
              <a:t> Modèle non linéaire</a:t>
            </a:r>
            <a:endParaRPr lang="fr-FR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56" y="2151209"/>
            <a:ext cx="7595121" cy="43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6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999" y="1608247"/>
            <a:ext cx="3608071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1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par des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variables spatiales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 : </a:t>
            </a:r>
          </a:p>
        </p:txBody>
      </p:sp>
      <p:sp>
        <p:nvSpPr>
          <p:cNvPr id="5" name="Rectangle 4"/>
          <p:cNvSpPr/>
          <p:nvPr/>
        </p:nvSpPr>
        <p:spPr>
          <a:xfrm>
            <a:off x="7439025" y="1608247"/>
            <a:ext cx="5247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ea typeface="Batang"/>
                <a:cs typeface="Times New Roman" panose="02020603050405020304" pitchFamily="18" charset="0"/>
              </a:rPr>
              <a:t>Hypothèse 0 :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 La richesse s’explique seulement par la </a:t>
            </a:r>
            <a:r>
              <a:rPr lang="fr-FR" b="1" dirty="0">
                <a:ea typeface="Batang"/>
                <a:cs typeface="Times New Roman" panose="02020603050405020304" pitchFamily="18" charset="0"/>
              </a:rPr>
              <a:t>surface</a:t>
            </a:r>
            <a:r>
              <a:rPr lang="fr-FR" dirty="0">
                <a:ea typeface="Batang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724025" y="609600"/>
            <a:ext cx="864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Quelle hypothèse est la plus soutenue par les données?</a:t>
            </a:r>
          </a:p>
        </p:txBody>
      </p:sp>
      <p:sp>
        <p:nvSpPr>
          <p:cNvPr id="9" name="Rectangle 8"/>
          <p:cNvSpPr/>
          <p:nvPr/>
        </p:nvSpPr>
        <p:spPr>
          <a:xfrm>
            <a:off x="647699" y="306855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library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lmtest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lrtest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m.spatial,m.surface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 err="1">
                <a:solidFill>
                  <a:srgbClr val="FF0000"/>
                </a:solidFill>
              </a:rPr>
              <a:t>Likelihood</a:t>
            </a:r>
            <a:r>
              <a:rPr lang="fr-FR" dirty="0">
                <a:solidFill>
                  <a:srgbClr val="FF0000"/>
                </a:solidFill>
              </a:rPr>
              <a:t> ratio test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Model 1: NSPEC ~ </a:t>
            </a:r>
            <a:r>
              <a:rPr lang="fr-FR" dirty="0" err="1">
                <a:solidFill>
                  <a:srgbClr val="FF0000"/>
                </a:solidFill>
              </a:rPr>
              <a:t>log.SURF</a:t>
            </a:r>
            <a:r>
              <a:rPr lang="fr-FR" dirty="0">
                <a:solidFill>
                  <a:srgbClr val="FF0000"/>
                </a:solidFill>
              </a:rPr>
              <a:t> + LATI + DSOUR</a:t>
            </a:r>
          </a:p>
          <a:p>
            <a:r>
              <a:rPr lang="fr-FR" dirty="0">
                <a:solidFill>
                  <a:srgbClr val="FF0000"/>
                </a:solidFill>
              </a:rPr>
              <a:t>Model 2: NSPEC ~ </a:t>
            </a:r>
            <a:r>
              <a:rPr lang="fr-FR" dirty="0" err="1">
                <a:solidFill>
                  <a:srgbClr val="FF0000"/>
                </a:solidFill>
              </a:rPr>
              <a:t>log.SURF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  #</a:t>
            </a:r>
            <a:r>
              <a:rPr lang="fr-FR" dirty="0" err="1">
                <a:solidFill>
                  <a:srgbClr val="FF0000"/>
                </a:solidFill>
              </a:rPr>
              <a:t>Df</a:t>
            </a:r>
            <a:r>
              <a:rPr lang="fr-FR" dirty="0">
                <a:solidFill>
                  <a:srgbClr val="FF0000"/>
                </a:solidFill>
              </a:rPr>
              <a:t>  </a:t>
            </a:r>
            <a:r>
              <a:rPr lang="fr-FR" dirty="0" err="1">
                <a:solidFill>
                  <a:srgbClr val="FF0000"/>
                </a:solidFill>
              </a:rPr>
              <a:t>LogLik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Df</a:t>
            </a:r>
            <a:r>
              <a:rPr lang="fr-FR" dirty="0">
                <a:solidFill>
                  <a:srgbClr val="FF0000"/>
                </a:solidFill>
              </a:rPr>
              <a:t>  </a:t>
            </a:r>
            <a:r>
              <a:rPr lang="fr-FR" dirty="0" err="1">
                <a:solidFill>
                  <a:srgbClr val="FF0000"/>
                </a:solidFill>
              </a:rPr>
              <a:t>Chisq</a:t>
            </a:r>
            <a:r>
              <a:rPr lang="fr-FR" dirty="0">
                <a:solidFill>
                  <a:srgbClr val="FF0000"/>
                </a:solidFill>
              </a:rPr>
              <a:t> Pr(&gt;</a:t>
            </a:r>
            <a:r>
              <a:rPr lang="fr-FR" dirty="0" err="1">
                <a:solidFill>
                  <a:srgbClr val="FF0000"/>
                </a:solidFill>
              </a:rPr>
              <a:t>Chisq</a:t>
            </a:r>
            <a:r>
              <a:rPr lang="fr-FR" dirty="0">
                <a:solidFill>
                  <a:srgbClr val="FF0000"/>
                </a:solidFill>
              </a:rPr>
              <a:t>)   </a:t>
            </a:r>
          </a:p>
          <a:p>
            <a:r>
              <a:rPr lang="fr-FR" dirty="0">
                <a:solidFill>
                  <a:srgbClr val="FF0000"/>
                </a:solidFill>
              </a:rPr>
              <a:t>1   4 -52.795                        </a:t>
            </a:r>
          </a:p>
          <a:p>
            <a:r>
              <a:rPr lang="fr-FR" dirty="0">
                <a:solidFill>
                  <a:srgbClr val="FF0000"/>
                </a:solidFill>
              </a:rPr>
              <a:t>2   2 -57.843 -2 10.095   0.006424 **</a:t>
            </a:r>
          </a:p>
          <a:p>
            <a:r>
              <a:rPr lang="fr-FR" dirty="0">
                <a:solidFill>
                  <a:srgbClr val="FF0000"/>
                </a:solidFill>
              </a:rPr>
              <a:t>---</a:t>
            </a:r>
          </a:p>
          <a:p>
            <a:r>
              <a:rPr lang="fr-FR" dirty="0" err="1">
                <a:solidFill>
                  <a:srgbClr val="FF0000"/>
                </a:solidFill>
              </a:rPr>
              <a:t>Signif</a:t>
            </a:r>
            <a:r>
              <a:rPr lang="fr-FR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439025" y="3730278"/>
            <a:ext cx="4133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L’hypothèse 1 est la mieux soutenue par les données </a:t>
            </a:r>
            <a:r>
              <a:rPr lang="fr-FR" dirty="0"/>
              <a:t>: </a:t>
            </a:r>
          </a:p>
          <a:p>
            <a:endParaRPr lang="fr-FR" dirty="0"/>
          </a:p>
          <a:p>
            <a:r>
              <a:rPr lang="fr-FR" dirty="0"/>
              <a:t>la surface seule ne suffit pas à expliquer les variations de richesse entre îles</a:t>
            </a:r>
          </a:p>
        </p:txBody>
      </p:sp>
    </p:spTree>
    <p:extLst>
      <p:ext uri="{BB962C8B-B14F-4D97-AF65-F5344CB8AC3E}">
        <p14:creationId xmlns:p14="http://schemas.microsoft.com/office/powerpoint/2010/main" val="23806497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253065" y="1078726"/>
                <a:ext cx="1464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𝐷𝑏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65" y="1078726"/>
                <a:ext cx="146450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333" t="-4444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08571" y="1355725"/>
                <a:ext cx="3141950" cy="667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571" y="1355725"/>
                <a:ext cx="3141950" cy="6674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6798734" y="1504772"/>
            <a:ext cx="3716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sigmoïde logistique</a:t>
            </a:r>
          </a:p>
          <a:p>
            <a:r>
              <a:rPr lang="fr-FR" dirty="0"/>
              <a:t>4 paramètres  à estimer: </a:t>
            </a:r>
          </a:p>
          <a:p>
            <a:endParaRPr lang="fr-FR" dirty="0"/>
          </a:p>
          <a:p>
            <a:r>
              <a:rPr lang="fr-FR" dirty="0"/>
              <a:t>a : asymptote basse</a:t>
            </a:r>
          </a:p>
          <a:p>
            <a:r>
              <a:rPr lang="fr-FR" dirty="0"/>
              <a:t>b : asymptote haute</a:t>
            </a:r>
          </a:p>
          <a:p>
            <a:r>
              <a:rPr lang="fr-FR" dirty="0"/>
              <a:t>c : point d’inflexion</a:t>
            </a:r>
          </a:p>
          <a:p>
            <a:r>
              <a:rPr lang="fr-FR" dirty="0"/>
              <a:t>d : paramètre d’échelle </a:t>
            </a:r>
          </a:p>
        </p:txBody>
      </p:sp>
      <p:cxnSp>
        <p:nvCxnSpPr>
          <p:cNvPr id="9" name="Connecteur droit avec flèche 8"/>
          <p:cNvCxnSpPr>
            <a:stCxn id="7" idx="1"/>
          </p:cNvCxnSpPr>
          <p:nvPr/>
        </p:nvCxnSpPr>
        <p:spPr>
          <a:xfrm flipH="1" flipV="1">
            <a:off x="4995334" y="1689441"/>
            <a:ext cx="1803400" cy="830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7" y="2207821"/>
            <a:ext cx="4209524" cy="4123809"/>
          </a:xfrm>
          <a:prstGeom prst="rect">
            <a:avLst/>
          </a:prstGeom>
        </p:spPr>
      </p:pic>
      <p:cxnSp>
        <p:nvCxnSpPr>
          <p:cNvPr id="13" name="Connecteur droit avec flèche 12"/>
          <p:cNvCxnSpPr>
            <a:endCxn id="12" idx="3"/>
          </p:cNvCxnSpPr>
          <p:nvPr/>
        </p:nvCxnSpPr>
        <p:spPr>
          <a:xfrm flipH="1">
            <a:off x="5050521" y="3114675"/>
            <a:ext cx="1748213" cy="1155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3031067" y="2937933"/>
            <a:ext cx="0" cy="242993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2878670" y="256860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19" name="Connecteur droit 18"/>
          <p:cNvCxnSpPr/>
          <p:nvPr/>
        </p:nvCxnSpPr>
        <p:spPr>
          <a:xfrm flipV="1">
            <a:off x="1591733" y="5308600"/>
            <a:ext cx="3073400" cy="1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629227" y="511601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1591733" y="3033714"/>
            <a:ext cx="3073400" cy="1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629227" y="28411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2794000" y="3395128"/>
            <a:ext cx="737774" cy="154940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268135" y="377208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87867" y="186267"/>
            <a:ext cx="613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Régression non linéaire sigmoïde</a:t>
            </a:r>
          </a:p>
        </p:txBody>
      </p:sp>
    </p:spTree>
    <p:extLst>
      <p:ext uri="{BB962C8B-B14F-4D97-AF65-F5344CB8AC3E}">
        <p14:creationId xmlns:p14="http://schemas.microsoft.com/office/powerpoint/2010/main" val="15541678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572215"/>
            <a:ext cx="5219048" cy="50285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450" y="300335"/>
            <a:ext cx="9918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&gt;deb.pin.mod=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nls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bmean~SSfpl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date_jul,a,b,c,d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),data=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deb.brg.pin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2032000" y="669667"/>
            <a:ext cx="304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3395133" y="669667"/>
            <a:ext cx="237066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952500" y="669667"/>
            <a:ext cx="215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régression non linéaire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416300" y="669666"/>
            <a:ext cx="234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SSfpl</a:t>
            </a:r>
            <a:r>
              <a:rPr lang="fr-FR" sz="1400" dirty="0"/>
              <a:t> code une sigmoïde à 4 paramètres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4" y="1793345"/>
            <a:ext cx="5219700" cy="2543175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28132" y="5503333"/>
            <a:ext cx="988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pins sont à la moitié de leur dynamique de débourrement au 136</a:t>
            </a:r>
            <a:r>
              <a:rPr lang="fr-FR" baseline="30000" dirty="0"/>
              <a:t>ème</a:t>
            </a:r>
            <a:r>
              <a:rPr lang="fr-FR" dirty="0"/>
              <a:t> jour (16 mai)</a:t>
            </a:r>
          </a:p>
          <a:p>
            <a:r>
              <a:rPr lang="fr-FR" dirty="0"/>
              <a:t>Ils gagnent 1 niveau de débourrement tous les 7,6 jours</a:t>
            </a:r>
          </a:p>
        </p:txBody>
      </p:sp>
    </p:spTree>
    <p:extLst>
      <p:ext uri="{BB962C8B-B14F-4D97-AF65-F5344CB8AC3E}">
        <p14:creationId xmlns:p14="http://schemas.microsoft.com/office/powerpoint/2010/main" val="35468205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7" y="193145"/>
            <a:ext cx="5219700" cy="25431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7" y="2961216"/>
            <a:ext cx="5172075" cy="26289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30200" y="5977467"/>
            <a:ext cx="855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chênes sont plus précoces que les pins et débourrent plus rapidement</a:t>
            </a:r>
          </a:p>
          <a:p>
            <a:r>
              <a:rPr lang="fr-FR" dirty="0">
                <a:sym typeface="Wingdings" panose="05000000000000000000" pitchFamily="2" charset="2"/>
              </a:rPr>
              <a:t> Comparer avec le modèle linéaire du cours sur les interactions!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73" y="546302"/>
            <a:ext cx="5554303" cy="482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413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2533" y="262467"/>
            <a:ext cx="60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modèles non linéaires en bref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8601" y="990600"/>
            <a:ext cx="6409266" cy="5632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modèles non linéaires permettent de </a:t>
            </a:r>
            <a:r>
              <a:rPr lang="fr-FR" b="1" dirty="0"/>
              <a:t>modéliser toute fonction de réponse paramétrique </a:t>
            </a:r>
            <a:r>
              <a:rPr lang="fr-FR" dirty="0"/>
              <a:t>à partir d’une variable de réponse normalement distribuée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Ils sont moins flexibles que les GAM mais permettent de </a:t>
            </a:r>
            <a:r>
              <a:rPr lang="fr-FR" b="1" dirty="0"/>
              <a:t>tester des hypothèses précises </a:t>
            </a:r>
            <a:r>
              <a:rPr lang="fr-FR" dirty="0"/>
              <a:t>et </a:t>
            </a:r>
            <a:r>
              <a:rPr lang="fr-FR" b="1" dirty="0"/>
              <a:t>ne </a:t>
            </a:r>
            <a:r>
              <a:rPr lang="fr-FR" b="1" dirty="0" err="1"/>
              <a:t>surlissent</a:t>
            </a:r>
            <a:r>
              <a:rPr lang="fr-FR" b="1" dirty="0"/>
              <a:t> pas </a:t>
            </a:r>
            <a:r>
              <a:rPr lang="fr-FR" dirty="0"/>
              <a:t>les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peut ajuster </a:t>
            </a:r>
            <a:r>
              <a:rPr lang="fr-FR" b="1" dirty="0"/>
              <a:t>n’importe quelle fonction </a:t>
            </a:r>
            <a:r>
              <a:rPr lang="fr-FR" dirty="0"/>
              <a:t>selon l’hypothèse formulée : exponentielle, log, sigmoïde, sinusoïdale, effets de seuils, 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b="1" dirty="0"/>
              <a:t>interactions </a:t>
            </a:r>
            <a:r>
              <a:rPr lang="fr-FR" dirty="0"/>
              <a:t>sont plus difficiles à paramétrer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L’ajustement peut s’avérer </a:t>
            </a:r>
            <a:r>
              <a:rPr lang="fr-FR" b="1" dirty="0"/>
              <a:t>instable et complexe </a:t>
            </a:r>
            <a:r>
              <a:rPr lang="fr-FR" dirty="0"/>
              <a:t>si la fonction est très paramétrée.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dehors des fonctions classiques, il faut spécifier des </a:t>
            </a:r>
            <a:r>
              <a:rPr lang="fr-FR" b="1" dirty="0"/>
              <a:t>valeurs de démarrage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867" y="990600"/>
            <a:ext cx="5554303" cy="482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85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8716" y="176032"/>
            <a:ext cx="725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Synthèse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476066" y="82898"/>
            <a:ext cx="4529667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Partie stochastique : </a:t>
            </a:r>
          </a:p>
          <a:p>
            <a:r>
              <a:rPr lang="fr-FR" dirty="0"/>
              <a:t>distribution de la variable de réponse </a:t>
            </a:r>
          </a:p>
          <a:p>
            <a:r>
              <a:rPr lang="fr-FR" dirty="0"/>
              <a:t>(voir cours sur les GLM)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809999" y="3198632"/>
            <a:ext cx="243840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/>
              <a:t>Partie déterministe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1348525" y="3562531"/>
            <a:ext cx="2252134" cy="343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82449" y="3911600"/>
            <a:ext cx="23321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Hypothèse : </a:t>
            </a:r>
            <a:r>
              <a:rPr lang="fr-FR" sz="1400" b="1" dirty="0"/>
              <a:t>relation entre Y et X linéaire</a:t>
            </a:r>
          </a:p>
          <a:p>
            <a:r>
              <a:rPr lang="fr-FR" sz="1400" dirty="0"/>
              <a:t>ou</a:t>
            </a:r>
          </a:p>
          <a:p>
            <a:r>
              <a:rPr lang="fr-FR" sz="1400" dirty="0"/>
              <a:t>Aucune raison de penser qu’elle ne soit pas linéaire</a:t>
            </a:r>
          </a:p>
          <a:p>
            <a:r>
              <a:rPr lang="fr-FR" sz="1400" dirty="0"/>
              <a:t>ou</a:t>
            </a:r>
          </a:p>
          <a:p>
            <a:r>
              <a:rPr lang="fr-FR" sz="1400" dirty="0"/>
              <a:t>Pas suffisamment de données pour faire plus complexe qu’une relation linéaire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980266" y="3919899"/>
            <a:ext cx="24468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Hypothèse : </a:t>
            </a:r>
            <a:r>
              <a:rPr lang="fr-FR" sz="1400" b="1" dirty="0"/>
              <a:t>relation entre Y et X implique un optimum </a:t>
            </a:r>
            <a:r>
              <a:rPr lang="fr-FR" sz="1400" dirty="0"/>
              <a:t>(maximum ou minimum, dans le gradient de X échantillonné ou en dehors)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180667" y="3919899"/>
            <a:ext cx="2328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Hypothèse : </a:t>
            </a:r>
            <a:r>
              <a:rPr lang="fr-FR" sz="1400" b="1" dirty="0"/>
              <a:t>relation entre Y et X implique une forme paramétrique connue </a:t>
            </a:r>
            <a:r>
              <a:rPr lang="fr-FR" sz="1400" dirty="0"/>
              <a:t>(exponentielle, logarithmique, sigmoïde, sinusoïde…)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516533" y="3906167"/>
            <a:ext cx="2328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Hypothèse : </a:t>
            </a:r>
            <a:r>
              <a:rPr lang="fr-FR" sz="1400" b="1" dirty="0"/>
              <a:t>relation entre Y et X implique une forme non linéaire inconnue </a:t>
            </a:r>
            <a:r>
              <a:rPr lang="fr-FR" sz="1400" dirty="0"/>
              <a:t>(ou trop complexe pour une fonction paramétrique)</a:t>
            </a:r>
          </a:p>
        </p:txBody>
      </p:sp>
      <p:cxnSp>
        <p:nvCxnSpPr>
          <p:cNvPr id="14" name="Connecteur droit avec flèche 13"/>
          <p:cNvCxnSpPr>
            <a:stCxn id="7" idx="2"/>
          </p:cNvCxnSpPr>
          <p:nvPr/>
        </p:nvCxnSpPr>
        <p:spPr>
          <a:xfrm flipH="1">
            <a:off x="3877733" y="3567964"/>
            <a:ext cx="1151467" cy="351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7" idx="2"/>
          </p:cNvCxnSpPr>
          <p:nvPr/>
        </p:nvCxnSpPr>
        <p:spPr>
          <a:xfrm>
            <a:off x="5029200" y="3567964"/>
            <a:ext cx="1219200" cy="351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6350000" y="3559330"/>
            <a:ext cx="3098800" cy="445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129741" y="6373813"/>
            <a:ext cx="222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linéaire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893690" y="5681961"/>
            <a:ext cx="262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linéaire à effets quadratiques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6034824" y="5503403"/>
            <a:ext cx="262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non linéaire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516533" y="5503403"/>
            <a:ext cx="2150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additif généralisé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471290" y="1464450"/>
            <a:ext cx="24468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Hypothèse : les effets de X</a:t>
            </a:r>
            <a:r>
              <a:rPr lang="fr-FR" sz="1400" baseline="-25000" dirty="0"/>
              <a:t>1</a:t>
            </a:r>
            <a:r>
              <a:rPr lang="fr-FR" sz="1400" dirty="0"/>
              <a:t> et X</a:t>
            </a:r>
            <a:r>
              <a:rPr lang="fr-FR" sz="1400" baseline="-25000" dirty="0"/>
              <a:t>2</a:t>
            </a:r>
            <a:r>
              <a:rPr lang="fr-FR" sz="1400" dirty="0"/>
              <a:t> sur Y sont </a:t>
            </a:r>
            <a:r>
              <a:rPr lang="fr-FR" sz="1400" b="1" dirty="0"/>
              <a:t>indépendants</a:t>
            </a:r>
            <a:r>
              <a:rPr lang="fr-FR" sz="1400" dirty="0"/>
              <a:t> entre eux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486213" y="1715112"/>
            <a:ext cx="2446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Hypothèse : X</a:t>
            </a:r>
            <a:r>
              <a:rPr lang="fr-FR" sz="1400" baseline="-25000" dirty="0"/>
              <a:t>2</a:t>
            </a:r>
            <a:r>
              <a:rPr lang="fr-FR" sz="1400" dirty="0"/>
              <a:t> modifie l’effet de X</a:t>
            </a:r>
            <a:r>
              <a:rPr lang="fr-FR" sz="1400" baseline="-25000" dirty="0"/>
              <a:t>1</a:t>
            </a:r>
            <a:r>
              <a:rPr lang="fr-FR" sz="1400" dirty="0"/>
              <a:t> sur Y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388950" y="1072844"/>
            <a:ext cx="264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Termes indépendants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6306504" y="1158582"/>
            <a:ext cx="264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Termes d’interactions</a:t>
            </a:r>
          </a:p>
        </p:txBody>
      </p:sp>
      <p:cxnSp>
        <p:nvCxnSpPr>
          <p:cNvPr id="31" name="Connecteur droit avec flèche 30"/>
          <p:cNvCxnSpPr/>
          <p:nvPr/>
        </p:nvCxnSpPr>
        <p:spPr>
          <a:xfrm flipH="1" flipV="1">
            <a:off x="2584451" y="2344061"/>
            <a:ext cx="2241549" cy="814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4826000" y="2230172"/>
            <a:ext cx="2429933" cy="92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0039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45" y="879545"/>
            <a:ext cx="2427930" cy="321271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68716" y="176032"/>
            <a:ext cx="725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Références utiles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84" y="879545"/>
            <a:ext cx="1986042" cy="32127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82" y="3937886"/>
            <a:ext cx="4502679" cy="162376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66" y="516187"/>
            <a:ext cx="3784697" cy="18216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67" y="2485903"/>
            <a:ext cx="4478866" cy="122754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82" y="862140"/>
            <a:ext cx="2022905" cy="323012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4412514"/>
            <a:ext cx="5009620" cy="20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51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3766</TotalTime>
  <Words>6697</Words>
  <Application>Microsoft Office PowerPoint</Application>
  <PresentationFormat>Grand écran</PresentationFormat>
  <Paragraphs>755</Paragraphs>
  <Slides>95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Cambria Math</vt:lpstr>
      <vt:lpstr>Century Gothic</vt:lpstr>
      <vt:lpstr>Wingdings</vt:lpstr>
      <vt:lpstr>Thème Office</vt:lpstr>
      <vt:lpstr>Analyse statistique  de données pour les écologues niveau 2 – module de renforcement</vt:lpstr>
      <vt:lpstr>Les structures de covariables</vt:lpstr>
      <vt:lpstr>Ce qu’on va faire dans ce cours</vt:lpstr>
      <vt:lpstr>Pourquoi ce cours est utile?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Jean-Yves BARNAGAUD</dc:creator>
  <cp:lastModifiedBy>Jean-Yves Barnagaud</cp:lastModifiedBy>
  <cp:revision>309</cp:revision>
  <dcterms:created xsi:type="dcterms:W3CDTF">2019-07-26T07:33:39Z</dcterms:created>
  <dcterms:modified xsi:type="dcterms:W3CDTF">2023-03-17T10:00:01Z</dcterms:modified>
</cp:coreProperties>
</file>